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sldIdLst>
    <p:sldId id="258" r:id="rId2"/>
    <p:sldId id="290" r:id="rId3"/>
    <p:sldId id="352" r:id="rId4"/>
    <p:sldId id="289" r:id="rId5"/>
    <p:sldId id="291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2" r:id="rId39"/>
    <p:sldId id="361" r:id="rId40"/>
    <p:sldId id="264" r:id="rId41"/>
  </p:sldIdLst>
  <p:sldSz cx="12192000" cy="6858000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Montserrat" panose="00000500000000000000" pitchFamily="2" charset="-52"/>
      <p:regular r:id="rId43"/>
      <p:bold r:id="rId44"/>
      <p:italic r:id="rId45"/>
      <p:boldItalic r:id="rId4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BB"/>
    <a:srgbClr val="0061AF"/>
    <a:srgbClr val="E46C2A"/>
    <a:srgbClr val="FF7300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2047" autoAdjust="0"/>
  </p:normalViewPr>
  <p:slideViewPr>
    <p:cSldViewPr snapToGrid="0" showGuides="1">
      <p:cViewPr varScale="1">
        <p:scale>
          <a:sx n="105" d="100"/>
          <a:sy n="105" d="100"/>
        </p:scale>
        <p:origin x="1428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>
              <a:latin typeface="Montserrat" panose="020B0604020202020204" charset="-52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4" y="3198167"/>
            <a:ext cx="5054222" cy="1200329"/>
          </a:xfrm>
        </p:spPr>
        <p:txBody>
          <a:bodyPr/>
          <a:lstStyle/>
          <a:p>
            <a:r>
              <a:rPr lang="ru-RU" dirty="0"/>
              <a:t>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ACA7242-82E0-892D-7717-10875D215E45}"/>
              </a:ext>
            </a:extLst>
          </p:cNvPr>
          <p:cNvSpPr/>
          <p:nvPr/>
        </p:nvSpPr>
        <p:spPr>
          <a:xfrm>
            <a:off x="2438400" y="1876425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95C6EAE-4645-F697-AB3F-5C92BD1B65AA}"/>
              </a:ext>
            </a:extLst>
          </p:cNvPr>
          <p:cNvSpPr/>
          <p:nvPr/>
        </p:nvSpPr>
        <p:spPr>
          <a:xfrm>
            <a:off x="1438275" y="1847850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8EC259A-8955-9A72-287E-AD0B78A6DE24}"/>
              </a:ext>
            </a:extLst>
          </p:cNvPr>
          <p:cNvSpPr/>
          <p:nvPr/>
        </p:nvSpPr>
        <p:spPr>
          <a:xfrm>
            <a:off x="1433025" y="2124882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EFFA97A-5610-4562-9D5D-D04D9200C006}"/>
              </a:ext>
            </a:extLst>
          </p:cNvPr>
          <p:cNvSpPr/>
          <p:nvPr/>
        </p:nvSpPr>
        <p:spPr>
          <a:xfrm>
            <a:off x="1438275" y="2781620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513C4D4-5832-474B-0856-7196B8EA8E36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18275" y="1937850"/>
            <a:ext cx="820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F3338FB-BD28-14CD-DFB1-74EF8698210E}"/>
              </a:ext>
            </a:extLst>
          </p:cNvPr>
          <p:cNvCxnSpPr>
            <a:stCxn id="18" idx="6"/>
          </p:cNvCxnSpPr>
          <p:nvPr/>
        </p:nvCxnSpPr>
        <p:spPr>
          <a:xfrm>
            <a:off x="1613025" y="2214882"/>
            <a:ext cx="825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B6FB064F-AF93-4869-A844-74C001717374}"/>
              </a:ext>
            </a:extLst>
          </p:cNvPr>
          <p:cNvCxnSpPr>
            <a:stCxn id="21" idx="6"/>
          </p:cNvCxnSpPr>
          <p:nvPr/>
        </p:nvCxnSpPr>
        <p:spPr>
          <a:xfrm>
            <a:off x="1618275" y="2871620"/>
            <a:ext cx="820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B904F002-3680-3B41-7141-9EBE845848B3}"/>
              </a:ext>
            </a:extLst>
          </p:cNvPr>
          <p:cNvCxnSpPr>
            <a:cxnSpLocks/>
          </p:cNvCxnSpPr>
          <p:nvPr/>
        </p:nvCxnSpPr>
        <p:spPr>
          <a:xfrm flipV="1">
            <a:off x="692290" y="193991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509ECDEF-1DC4-A4C0-E5FB-4FE4283D1A57}"/>
              </a:ext>
            </a:extLst>
          </p:cNvPr>
          <p:cNvCxnSpPr>
            <a:cxnSpLocks/>
          </p:cNvCxnSpPr>
          <p:nvPr/>
        </p:nvCxnSpPr>
        <p:spPr>
          <a:xfrm flipV="1">
            <a:off x="692290" y="2208389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77C7D7A4-4C40-A402-79A2-8119926A579E}"/>
              </a:ext>
            </a:extLst>
          </p:cNvPr>
          <p:cNvCxnSpPr>
            <a:cxnSpLocks/>
          </p:cNvCxnSpPr>
          <p:nvPr/>
        </p:nvCxnSpPr>
        <p:spPr>
          <a:xfrm flipV="1">
            <a:off x="692290" y="2866211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2D420543-C8E0-D2C3-7BE1-28D527CA4C5C}"/>
              </a:ext>
            </a:extLst>
          </p:cNvPr>
          <p:cNvCxnSpPr>
            <a:stCxn id="4" idx="3"/>
          </p:cNvCxnSpPr>
          <p:nvPr/>
        </p:nvCxnSpPr>
        <p:spPr>
          <a:xfrm flipV="1">
            <a:off x="3219449" y="2419022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>
            <a:extLst>
              <a:ext uri="{FF2B5EF4-FFF2-40B4-BE49-F238E27FC236}">
                <a16:creationId xmlns:a16="http://schemas.microsoft.com/office/drawing/2014/main" id="{72BD6200-E5A0-D7B8-3E4E-6CAA5467F70D}"/>
              </a:ext>
            </a:extLst>
          </p:cNvPr>
          <p:cNvSpPr/>
          <p:nvPr/>
        </p:nvSpPr>
        <p:spPr>
          <a:xfrm>
            <a:off x="3762375" y="2252654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1E56FD-AB8F-2179-C5A2-55FB5301F488}"/>
              </a:ext>
            </a:extLst>
          </p:cNvPr>
          <p:cNvSpPr txBox="1"/>
          <p:nvPr/>
        </p:nvSpPr>
        <p:spPr>
          <a:xfrm>
            <a:off x="438219" y="1630706"/>
            <a:ext cx="624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x1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14222C-2FF8-EF55-40C8-1AA6AF1A6A92}"/>
              </a:ext>
            </a:extLst>
          </p:cNvPr>
          <p:cNvSpPr txBox="1"/>
          <p:nvPr/>
        </p:nvSpPr>
        <p:spPr>
          <a:xfrm>
            <a:off x="438219" y="1944877"/>
            <a:ext cx="624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x2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EDB90B-7D8A-EB95-3598-33FC4CE4F453}"/>
              </a:ext>
            </a:extLst>
          </p:cNvPr>
          <p:cNvSpPr txBox="1"/>
          <p:nvPr/>
        </p:nvSpPr>
        <p:spPr>
          <a:xfrm>
            <a:off x="438219" y="2612654"/>
            <a:ext cx="624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ontserrat" panose="00000500000000000000" pitchFamily="2" charset="-52"/>
              </a:rPr>
              <a:t>xn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4CDF77-78BE-547C-31B9-5EF0A1A104FB}"/>
              </a:ext>
            </a:extLst>
          </p:cNvPr>
          <p:cNvSpPr txBox="1"/>
          <p:nvPr/>
        </p:nvSpPr>
        <p:spPr>
          <a:xfrm>
            <a:off x="1352062" y="1815922"/>
            <a:ext cx="3524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w1</a:t>
            </a:r>
            <a:endParaRPr lang="ru-RU" sz="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A486AC-20BD-F8A3-2A97-8CC40C06FE0E}"/>
              </a:ext>
            </a:extLst>
          </p:cNvPr>
          <p:cNvSpPr txBox="1"/>
          <p:nvPr/>
        </p:nvSpPr>
        <p:spPr>
          <a:xfrm>
            <a:off x="1352062" y="2106382"/>
            <a:ext cx="3524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w2</a:t>
            </a:r>
            <a:endParaRPr lang="ru-RU" sz="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3D50D1-2F9C-C437-7B32-77D8CCBC3EE4}"/>
              </a:ext>
            </a:extLst>
          </p:cNvPr>
          <p:cNvSpPr txBox="1"/>
          <p:nvPr/>
        </p:nvSpPr>
        <p:spPr>
          <a:xfrm>
            <a:off x="1352062" y="2758489"/>
            <a:ext cx="3524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wn</a:t>
            </a:r>
            <a:endParaRPr lang="ru-RU" sz="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95D0EB73-1684-732C-71E3-5939C8B84B29}"/>
              </a:ext>
            </a:extLst>
          </p:cNvPr>
          <p:cNvSpPr/>
          <p:nvPr/>
        </p:nvSpPr>
        <p:spPr>
          <a:xfrm>
            <a:off x="2859450" y="2612654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600" dirty="0">
                <a:solidFill>
                  <a:schemeClr val="tx1"/>
                </a:solidFill>
              </a:rPr>
              <a:t>Смещение</a:t>
            </a:r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ABC84B14-3CAA-C9BF-E197-B31B6BB746DF}"/>
              </a:ext>
            </a:extLst>
          </p:cNvPr>
          <p:cNvCxnSpPr/>
          <p:nvPr/>
        </p:nvCxnSpPr>
        <p:spPr>
          <a:xfrm flipV="1">
            <a:off x="4122375" y="2419022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7EAFE-7FB7-A62D-64F0-CA8D457BC0B4}"/>
              </a:ext>
            </a:extLst>
          </p:cNvPr>
          <p:cNvSpPr txBox="1"/>
          <p:nvPr/>
        </p:nvSpPr>
        <p:spPr>
          <a:xfrm>
            <a:off x="3237689" y="202785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2E5BC-69D7-22C1-B872-CD4893DA13D8}"/>
              </a:ext>
            </a:extLst>
          </p:cNvPr>
          <p:cNvSpPr txBox="1"/>
          <p:nvPr/>
        </p:nvSpPr>
        <p:spPr>
          <a:xfrm>
            <a:off x="4286648" y="2004190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55210E-165D-B46C-9EC3-2ADAF0708644}"/>
              </a:ext>
            </a:extLst>
          </p:cNvPr>
          <p:cNvSpPr txBox="1"/>
          <p:nvPr/>
        </p:nvSpPr>
        <p:spPr>
          <a:xfrm>
            <a:off x="5345225" y="1614815"/>
            <a:ext cx="555793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r>
              <a:rPr lang="en-US" sz="2400" dirty="0">
                <a:latin typeface="Montserrat" panose="00000500000000000000" pitchFamily="2" charset="-52"/>
              </a:rPr>
              <a:t> = f(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r>
              <a:rPr lang="en-US" sz="2400" dirty="0">
                <a:latin typeface="Montserrat" panose="00000500000000000000" pitchFamily="2" charset="-52"/>
              </a:rPr>
              <a:t>) = f(x1*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w1</a:t>
            </a:r>
            <a:r>
              <a:rPr lang="en-US" sz="2400" dirty="0">
                <a:latin typeface="Montserrat" panose="00000500000000000000" pitchFamily="2" charset="-52"/>
              </a:rPr>
              <a:t>+x2*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w2</a:t>
            </a:r>
            <a:r>
              <a:rPr lang="en-US" sz="2400" dirty="0">
                <a:latin typeface="Montserrat" panose="00000500000000000000" pitchFamily="2" charset="-52"/>
              </a:rPr>
              <a:t>+…+</a:t>
            </a:r>
            <a:r>
              <a:rPr lang="en-US" sz="2400" dirty="0" err="1">
                <a:latin typeface="Montserrat" panose="00000500000000000000" pitchFamily="2" charset="-52"/>
              </a:rPr>
              <a:t>xn</a:t>
            </a:r>
            <a:r>
              <a:rPr lang="en-US" sz="2400" dirty="0">
                <a:latin typeface="Montserrat" panose="00000500000000000000" pitchFamily="2" charset="-52"/>
              </a:rPr>
              <a:t>*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wn</a:t>
            </a:r>
            <a:r>
              <a:rPr lang="en-US" sz="2400" dirty="0" err="1">
                <a:latin typeface="Montserrat" panose="00000500000000000000" pitchFamily="2" charset="-52"/>
              </a:rPr>
              <a:t>+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b</a:t>
            </a:r>
            <a:r>
              <a:rPr lang="en-US" sz="2400" dirty="0">
                <a:latin typeface="Montserrat" panose="00000500000000000000" pitchFamily="2" charset="-52"/>
              </a:rPr>
              <a:t>)</a:t>
            </a:r>
            <a:endParaRPr lang="ru-RU" sz="2400" dirty="0">
              <a:latin typeface="Montserrat" panose="00000500000000000000" pitchFamily="2" charset="-52"/>
            </a:endParaRPr>
          </a:p>
          <a:p>
            <a:endParaRPr lang="ru-RU" sz="2400" dirty="0">
              <a:latin typeface="Montserrat" panose="00000500000000000000" pitchFamily="2" charset="-52"/>
            </a:endParaRPr>
          </a:p>
          <a:p>
            <a:r>
              <a:rPr lang="en-US" sz="2400" dirty="0">
                <a:latin typeface="Montserrat" panose="00000500000000000000" pitchFamily="2" charset="-52"/>
              </a:rPr>
              <a:t>f(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r>
              <a:rPr lang="en-US" sz="2400" dirty="0">
                <a:latin typeface="Montserrat" panose="00000500000000000000" pitchFamily="2" charset="-52"/>
              </a:rPr>
              <a:t>) – </a:t>
            </a:r>
            <a:r>
              <a:rPr lang="ru-RU" sz="2400" dirty="0">
                <a:latin typeface="Montserrat" panose="00000500000000000000" pitchFamily="2" charset="-52"/>
              </a:rPr>
              <a:t>функция активации</a:t>
            </a:r>
          </a:p>
          <a:p>
            <a:r>
              <a:rPr lang="en-US" sz="2400" dirty="0">
                <a:latin typeface="Montserrat" panose="00000500000000000000" pitchFamily="2" charset="-52"/>
              </a:rPr>
              <a:t>x1, x2, … , </a:t>
            </a:r>
            <a:r>
              <a:rPr lang="en-US" sz="2400" dirty="0" err="1">
                <a:latin typeface="Montserrat" panose="00000500000000000000" pitchFamily="2" charset="-52"/>
              </a:rPr>
              <a:t>xn</a:t>
            </a:r>
            <a:r>
              <a:rPr lang="en-US" sz="2400" dirty="0">
                <a:latin typeface="Montserrat" panose="00000500000000000000" pitchFamily="2" charset="-52"/>
              </a:rPr>
              <a:t> – </a:t>
            </a:r>
            <a:r>
              <a:rPr lang="ru-RU" sz="2400" dirty="0">
                <a:latin typeface="Montserrat" panose="00000500000000000000" pitchFamily="2" charset="-52"/>
              </a:rPr>
              <a:t>входные значения</a:t>
            </a:r>
          </a:p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w1, w2, …,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wn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 </a:t>
            </a:r>
            <a:r>
              <a:rPr lang="en-US" sz="2400" dirty="0">
                <a:latin typeface="Montserrat" panose="00000500000000000000" pitchFamily="2" charset="-52"/>
              </a:rPr>
              <a:t>– </a:t>
            </a:r>
            <a:r>
              <a:rPr lang="ru-RU" sz="2400" dirty="0">
                <a:latin typeface="Montserrat" panose="00000500000000000000" pitchFamily="2" charset="-52"/>
              </a:rPr>
              <a:t>веса</a:t>
            </a:r>
          </a:p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b</a:t>
            </a:r>
            <a:r>
              <a:rPr lang="en-US" sz="2400" dirty="0">
                <a:latin typeface="Montserrat" panose="00000500000000000000" pitchFamily="2" charset="-52"/>
              </a:rPr>
              <a:t> – </a:t>
            </a:r>
            <a:r>
              <a:rPr lang="ru-RU" sz="2400" dirty="0">
                <a:latin typeface="Montserrat" panose="00000500000000000000" pitchFamily="2" charset="-52"/>
              </a:rPr>
              <a:t>смещение</a:t>
            </a:r>
          </a:p>
          <a:p>
            <a:endParaRPr lang="ru-RU" sz="2400" dirty="0">
              <a:latin typeface="Montserrat" panose="00000500000000000000" pitchFamily="2" charset="-52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r>
              <a:rPr lang="en-US" sz="2400" dirty="0">
                <a:latin typeface="Montserrat" panose="00000500000000000000" pitchFamily="2" charset="-52"/>
              </a:rPr>
              <a:t> = f(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r>
              <a:rPr lang="en-US" sz="2400" dirty="0">
                <a:latin typeface="Montserrat" panose="00000500000000000000" pitchFamily="2" charset="-52"/>
              </a:rPr>
              <a:t>) = f((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w</a:t>
            </a:r>
            <a:r>
              <a:rPr lang="en-US" sz="2400" dirty="0" err="1">
                <a:latin typeface="Montserrat" panose="00000500000000000000" pitchFamily="2" charset="-52"/>
              </a:rPr>
              <a:t>,x</a:t>
            </a:r>
            <a:r>
              <a:rPr lang="en-US" sz="2400" dirty="0">
                <a:latin typeface="Montserrat" panose="00000500000000000000" pitchFamily="2" charset="-52"/>
              </a:rPr>
              <a:t>)+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b</a:t>
            </a:r>
            <a:r>
              <a:rPr lang="en-US" sz="2400" dirty="0">
                <a:latin typeface="Montserrat" panose="00000500000000000000" pitchFamily="2" charset="-52"/>
              </a:rPr>
              <a:t>)</a:t>
            </a:r>
          </a:p>
          <a:p>
            <a:r>
              <a:rPr lang="en-US" sz="2400" dirty="0">
                <a:latin typeface="Montserrat" panose="00000500000000000000" pitchFamily="2" charset="-52"/>
              </a:rPr>
              <a:t>(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w</a:t>
            </a:r>
            <a:r>
              <a:rPr lang="en-US" sz="2400" dirty="0" err="1">
                <a:latin typeface="Montserrat" panose="00000500000000000000" pitchFamily="2" charset="-52"/>
              </a:rPr>
              <a:t>,x</a:t>
            </a:r>
            <a:r>
              <a:rPr lang="en-US" sz="2400" dirty="0">
                <a:latin typeface="Montserrat" panose="00000500000000000000" pitchFamily="2" charset="-52"/>
              </a:rPr>
              <a:t>) – </a:t>
            </a:r>
            <a:r>
              <a:rPr lang="ru-RU" sz="2400" dirty="0">
                <a:latin typeface="Montserrat" panose="00000500000000000000" pitchFamily="2" charset="-52"/>
              </a:rPr>
              <a:t>скалярное произведение</a:t>
            </a:r>
          </a:p>
          <a:p>
            <a:endParaRPr lang="ru-RU" sz="2400" dirty="0">
              <a:latin typeface="Montserrat" panose="00000500000000000000" pitchFamily="2" charset="-52"/>
            </a:endParaRPr>
          </a:p>
          <a:p>
            <a:r>
              <a:rPr lang="en-US" sz="2400" dirty="0">
                <a:latin typeface="Montserrat" panose="00000500000000000000" pitchFamily="2" charset="-52"/>
              </a:rPr>
              <a:t>b = x0, w0 = 1</a:t>
            </a:r>
          </a:p>
          <a:p>
            <a:endParaRPr lang="en-US" sz="2400" dirty="0">
              <a:latin typeface="Montserrat" panose="00000500000000000000" pitchFamily="2" charset="-52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r>
              <a:rPr lang="en-US" sz="2400" dirty="0">
                <a:latin typeface="Montserrat" panose="00000500000000000000" pitchFamily="2" charset="-52"/>
              </a:rPr>
              <a:t> = f(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r>
              <a:rPr lang="en-US" sz="2400" dirty="0">
                <a:latin typeface="Montserrat" panose="00000500000000000000" pitchFamily="2" charset="-52"/>
              </a:rPr>
              <a:t>) = f((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w</a:t>
            </a:r>
            <a:r>
              <a:rPr lang="en-US" sz="2400" dirty="0" err="1">
                <a:latin typeface="Montserrat" panose="00000500000000000000" pitchFamily="2" charset="-52"/>
              </a:rPr>
              <a:t>,x</a:t>
            </a:r>
            <a:r>
              <a:rPr lang="en-US" sz="2400" dirty="0">
                <a:latin typeface="Montserrat" panose="00000500000000000000" pitchFamily="2" charset="-52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800645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в пространстве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D7FF5-C7DC-04D7-71B5-AD5AB130369A}"/>
              </a:ext>
            </a:extLst>
          </p:cNvPr>
          <p:cNvSpPr txBox="1"/>
          <p:nvPr/>
        </p:nvSpPr>
        <p:spPr>
          <a:xfrm>
            <a:off x="8534400" y="3155108"/>
            <a:ext cx="201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r>
              <a:rPr lang="en-US" sz="1800" dirty="0">
                <a:latin typeface="Montserrat" panose="00000500000000000000" pitchFamily="2" charset="-52"/>
              </a:rPr>
              <a:t> = f(k*</a:t>
            </a:r>
            <a:r>
              <a:rPr lang="en-US" sz="1800" dirty="0" err="1">
                <a:latin typeface="Montserrat" panose="00000500000000000000" pitchFamily="2" charset="-52"/>
              </a:rPr>
              <a:t>x+</a:t>
            </a:r>
            <a:r>
              <a:rPr lang="en-US" sz="1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b</a:t>
            </a:r>
            <a:r>
              <a:rPr lang="en-US" sz="1800" dirty="0">
                <a:latin typeface="Montserrat" panose="00000500000000000000" pitchFamily="2" charset="-5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757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в пространстве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D7FF5-C7DC-04D7-71B5-AD5AB130369A}"/>
              </a:ext>
            </a:extLst>
          </p:cNvPr>
          <p:cNvSpPr txBox="1"/>
          <p:nvPr/>
        </p:nvSpPr>
        <p:spPr>
          <a:xfrm>
            <a:off x="8534400" y="3155108"/>
            <a:ext cx="201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r>
              <a:rPr lang="en-US" sz="1800" dirty="0">
                <a:latin typeface="Montserrat" panose="00000500000000000000" pitchFamily="2" charset="-52"/>
              </a:rPr>
              <a:t> = f(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w</a:t>
            </a:r>
            <a:r>
              <a:rPr lang="en-US" sz="1800" dirty="0">
                <a:latin typeface="Montserrat" panose="00000500000000000000" pitchFamily="2" charset="-52"/>
              </a:rPr>
              <a:t>*</a:t>
            </a:r>
            <a:r>
              <a:rPr lang="en-US" sz="1800" dirty="0" err="1">
                <a:latin typeface="Montserrat" panose="00000500000000000000" pitchFamily="2" charset="-52"/>
              </a:rPr>
              <a:t>x+</a:t>
            </a:r>
            <a:r>
              <a:rPr lang="en-US" sz="1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b</a:t>
            </a:r>
            <a:r>
              <a:rPr lang="en-US" sz="1800" dirty="0">
                <a:latin typeface="Montserrat" panose="00000500000000000000" pitchFamily="2" charset="-52"/>
              </a:rPr>
              <a:t>)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834C9FE4-6EBF-A02B-38A1-EC01C233BC89}"/>
              </a:ext>
            </a:extLst>
          </p:cNvPr>
          <p:cNvCxnSpPr/>
          <p:nvPr/>
        </p:nvCxnSpPr>
        <p:spPr>
          <a:xfrm flipV="1">
            <a:off x="1407886" y="1915886"/>
            <a:ext cx="0" cy="368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8D9D184-2766-D8D3-A990-E06B9BB1846C}"/>
              </a:ext>
            </a:extLst>
          </p:cNvPr>
          <p:cNvCxnSpPr/>
          <p:nvPr/>
        </p:nvCxnSpPr>
        <p:spPr>
          <a:xfrm>
            <a:off x="1088571" y="5297714"/>
            <a:ext cx="4223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2EC6AA6-86BA-5E76-63B3-6435228D1E6D}"/>
              </a:ext>
            </a:extLst>
          </p:cNvPr>
          <p:cNvCxnSpPr/>
          <p:nvPr/>
        </p:nvCxnSpPr>
        <p:spPr>
          <a:xfrm flipV="1">
            <a:off x="1828800" y="2090057"/>
            <a:ext cx="3251200" cy="364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84F2482-C087-BF5E-5B65-FA95F35C750B}"/>
              </a:ext>
            </a:extLst>
          </p:cNvPr>
          <p:cNvCxnSpPr/>
          <p:nvPr/>
        </p:nvCxnSpPr>
        <p:spPr>
          <a:xfrm>
            <a:off x="3556000" y="3770664"/>
            <a:ext cx="319314" cy="31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442275-B5DE-EA19-705A-C39C5CDA3080}"/>
              </a:ext>
            </a:extLst>
          </p:cNvPr>
          <p:cNvSpPr txBox="1"/>
          <p:nvPr/>
        </p:nvSpPr>
        <p:spPr>
          <a:xfrm>
            <a:off x="3780971" y="3854699"/>
            <a:ext cx="201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w</a:t>
            </a:r>
            <a:endParaRPr lang="en-US" sz="1800" dirty="0">
              <a:latin typeface="Montserrat" panose="000005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17A938-8F67-9390-29F5-FC442D9B10EC}"/>
              </a:ext>
            </a:extLst>
          </p:cNvPr>
          <p:cNvSpPr txBox="1"/>
          <p:nvPr/>
        </p:nvSpPr>
        <p:spPr>
          <a:xfrm>
            <a:off x="899886" y="1640114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447B6-38DE-0A87-AC22-205728991F1B}"/>
              </a:ext>
            </a:extLst>
          </p:cNvPr>
          <p:cNvSpPr txBox="1"/>
          <p:nvPr/>
        </p:nvSpPr>
        <p:spPr>
          <a:xfrm>
            <a:off x="5333370" y="5279444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x</a:t>
            </a:r>
            <a:endParaRPr lang="ru-RU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2107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Не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3A9774D-BDBB-25B6-590E-82CC1963E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276482"/>
              </p:ext>
            </p:extLst>
          </p:nvPr>
        </p:nvGraphicFramePr>
        <p:xfrm>
          <a:off x="1248229" y="2322889"/>
          <a:ext cx="3309258" cy="2212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6643948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4294668944"/>
                    </a:ext>
                  </a:extLst>
                </a:gridCol>
              </a:tblGrid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!x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913570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35757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184613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096181" y="2886402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797172" y="3121855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46412" y="3389640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877230" y="3428999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20156" y="326263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17231" y="3622631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60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780156" y="3428999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895470" y="303782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9944429" y="301416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350867" y="3391855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143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Не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3A9774D-BDBB-25B6-590E-82CC1963EE6F}"/>
              </a:ext>
            </a:extLst>
          </p:cNvPr>
          <p:cNvGraphicFramePr>
            <a:graphicFrameLocks noGrp="1"/>
          </p:cNvGraphicFramePr>
          <p:nvPr/>
        </p:nvGraphicFramePr>
        <p:xfrm>
          <a:off x="1248229" y="2322889"/>
          <a:ext cx="3309258" cy="2212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629">
                  <a:extLst>
                    <a:ext uri="{9D8B030D-6E8A-4147-A177-3AD203B41FA5}">
                      <a16:colId xmlns:a16="http://schemas.microsoft.com/office/drawing/2014/main" val="1766439486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4294668944"/>
                    </a:ext>
                  </a:extLst>
                </a:gridCol>
              </a:tblGrid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!x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913570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35757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184613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096181" y="2886402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797172" y="3121855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-1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46412" y="3389640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877230" y="3428999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20156" y="326263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17231" y="3622631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0.5</a:t>
            </a:r>
            <a:endParaRPr lang="ru-RU" sz="105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780156" y="3428999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895470" y="303782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9944429" y="301416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350867" y="3391855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81D8C-C38B-7016-7BA2-B7D4C74EDCB1}"/>
                  </a:ext>
                </a:extLst>
              </p:cNvPr>
              <p:cNvSpPr txBox="1"/>
              <p:nvPr/>
            </p:nvSpPr>
            <p:spPr>
              <a:xfrm>
                <a:off x="5366442" y="4477050"/>
                <a:ext cx="6097508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&amp;1,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81D8C-C38B-7016-7BA2-B7D4C74ED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442" y="4477050"/>
                <a:ext cx="6097508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635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И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3A9774D-BDBB-25B6-590E-82CC1963E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68332"/>
              </p:ext>
            </p:extLst>
          </p:nvPr>
        </p:nvGraphicFramePr>
        <p:xfrm>
          <a:off x="1212015" y="1779113"/>
          <a:ext cx="3309258" cy="3687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086">
                  <a:extLst>
                    <a:ext uri="{9D8B030D-6E8A-4147-A177-3AD203B41FA5}">
                      <a16:colId xmlns:a16="http://schemas.microsoft.com/office/drawing/2014/main" val="1766439486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4294668944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2130295669"/>
                    </a:ext>
                  </a:extLst>
                </a:gridCol>
              </a:tblGrid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&amp;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913570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076204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35757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184613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110156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096181" y="2886402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787029" y="2770042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36269" y="3037827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877230" y="3428999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20156" y="326263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17231" y="3622631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780156" y="3428999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895470" y="303782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9944429" y="301416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340724" y="3040042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786896" y="3475832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36136" y="3743617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340591" y="3745832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094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155912" y="1895473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846760" y="177911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96000" y="204689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936961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79887" y="227170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76962" y="2631702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839887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955201" y="204689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10004160" y="202323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400455" y="204911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846627" y="248490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95867" y="275268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400322" y="275490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26D28-C045-F846-BF8F-ADF12DD5E2AE}"/>
                  </a:ext>
                </a:extLst>
              </p:cNvPr>
              <p:cNvSpPr txBox="1"/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1+0∗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1+1∗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1+0∗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26D28-C045-F846-BF8F-ADF12DD5E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Таблица 39">
            <a:extLst>
              <a:ext uri="{FF2B5EF4-FFF2-40B4-BE49-F238E27FC236}">
                <a16:creationId xmlns:a16="http://schemas.microsoft.com/office/drawing/2014/main" id="{E6ACE4F7-559F-6F20-54AF-58C975384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62743"/>
              </p:ext>
            </p:extLst>
          </p:nvPr>
        </p:nvGraphicFramePr>
        <p:xfrm>
          <a:off x="1212015" y="1779113"/>
          <a:ext cx="3309258" cy="3687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086">
                  <a:extLst>
                    <a:ext uri="{9D8B030D-6E8A-4147-A177-3AD203B41FA5}">
                      <a16:colId xmlns:a16="http://schemas.microsoft.com/office/drawing/2014/main" val="1766439486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4294668944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2130295669"/>
                    </a:ext>
                  </a:extLst>
                </a:gridCol>
              </a:tblGrid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&amp;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913570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076204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35757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184613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110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59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155912" y="1895473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846760" y="177911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96000" y="204689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936961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79887" y="227170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76962" y="2631702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839887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955201" y="204689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10004160" y="202323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400455" y="204911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846627" y="248490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95867" y="275268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400322" y="275490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26D28-C045-F846-BF8F-ADF12DD5E2AE}"/>
                  </a:ext>
                </a:extLst>
              </p:cNvPr>
              <p:cNvSpPr txBox="1"/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1+0∗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1+1∗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1+0∗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26D28-C045-F846-BF8F-ADF12DD5E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34F88EF-F30A-ADFB-C300-AD3A13F15772}"/>
              </a:ext>
            </a:extLst>
          </p:cNvPr>
          <p:cNvCxnSpPr>
            <a:cxnSpLocks/>
          </p:cNvCxnSpPr>
          <p:nvPr/>
        </p:nvCxnSpPr>
        <p:spPr>
          <a:xfrm flipV="1">
            <a:off x="1407886" y="1915886"/>
            <a:ext cx="0" cy="368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ECBEFC4-7473-38B0-4B9F-035E0DE2B627}"/>
              </a:ext>
            </a:extLst>
          </p:cNvPr>
          <p:cNvCxnSpPr>
            <a:cxnSpLocks/>
          </p:cNvCxnSpPr>
          <p:nvPr/>
        </p:nvCxnSpPr>
        <p:spPr>
          <a:xfrm>
            <a:off x="1088571" y="5297714"/>
            <a:ext cx="4223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FB764B5-25EC-6C28-C198-0A15E7C992AD}"/>
              </a:ext>
            </a:extLst>
          </p:cNvPr>
          <p:cNvCxnSpPr>
            <a:cxnSpLocks/>
          </p:cNvCxnSpPr>
          <p:nvPr/>
        </p:nvCxnSpPr>
        <p:spPr>
          <a:xfrm>
            <a:off x="1046681" y="2350284"/>
            <a:ext cx="3537600" cy="347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8D5E09-AB96-3428-DB9B-6EB74E71E55C}"/>
              </a:ext>
            </a:extLst>
          </p:cNvPr>
          <p:cNvSpPr txBox="1"/>
          <p:nvPr/>
        </p:nvSpPr>
        <p:spPr>
          <a:xfrm>
            <a:off x="899886" y="164011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9E0BDF-4055-F1BA-48C8-323F99AF5E78}"/>
              </a:ext>
            </a:extLst>
          </p:cNvPr>
          <p:cNvSpPr txBox="1"/>
          <p:nvPr/>
        </p:nvSpPr>
        <p:spPr>
          <a:xfrm>
            <a:off x="5333370" y="527944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x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2E8EB23-D559-B0C4-A456-064E2909E526}"/>
              </a:ext>
            </a:extLst>
          </p:cNvPr>
          <p:cNvCxnSpPr/>
          <p:nvPr/>
        </p:nvCxnSpPr>
        <p:spPr>
          <a:xfrm>
            <a:off x="3715657" y="5217886"/>
            <a:ext cx="0" cy="20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FE4D1930-DAC0-D01F-B7EF-1E29A2C1BE3E}"/>
              </a:ext>
            </a:extLst>
          </p:cNvPr>
          <p:cNvCxnSpPr>
            <a:cxnSpLocks/>
          </p:cNvCxnSpPr>
          <p:nvPr/>
        </p:nvCxnSpPr>
        <p:spPr>
          <a:xfrm>
            <a:off x="1278516" y="3268301"/>
            <a:ext cx="25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6E06AA-7520-C12F-5AE6-234AB5A79F9D}"/>
              </a:ext>
            </a:extLst>
          </p:cNvPr>
          <p:cNvSpPr txBox="1"/>
          <p:nvPr/>
        </p:nvSpPr>
        <p:spPr>
          <a:xfrm>
            <a:off x="3559378" y="5386279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8895D-A506-362D-14E1-4BA57DF46818}"/>
              </a:ext>
            </a:extLst>
          </p:cNvPr>
          <p:cNvSpPr txBox="1"/>
          <p:nvPr/>
        </p:nvSpPr>
        <p:spPr>
          <a:xfrm>
            <a:off x="913339" y="2980663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C5F3D3-AE42-314D-248A-40E4C4D794F7}"/>
              </a:ext>
            </a:extLst>
          </p:cNvPr>
          <p:cNvSpPr txBox="1"/>
          <p:nvPr/>
        </p:nvSpPr>
        <p:spPr>
          <a:xfrm>
            <a:off x="3495908" y="3017847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87994-0B0A-58CB-DD24-BC452BC43DBD}"/>
              </a:ext>
            </a:extLst>
          </p:cNvPr>
          <p:cNvSpPr txBox="1"/>
          <p:nvPr/>
        </p:nvSpPr>
        <p:spPr>
          <a:xfrm>
            <a:off x="1253629" y="4981053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0FFB3-9BBF-4EC3-F4D9-4BEC3C48F0C0}"/>
              </a:ext>
            </a:extLst>
          </p:cNvPr>
          <p:cNvSpPr txBox="1"/>
          <p:nvPr/>
        </p:nvSpPr>
        <p:spPr>
          <a:xfrm>
            <a:off x="3556820" y="4992423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C3BF1-EBE9-83E2-5CA2-78B16230296B}"/>
              </a:ext>
            </a:extLst>
          </p:cNvPr>
          <p:cNvSpPr txBox="1"/>
          <p:nvPr/>
        </p:nvSpPr>
        <p:spPr>
          <a:xfrm>
            <a:off x="1253629" y="2976197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0966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155912" y="1895473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846760" y="177911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96000" y="204689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936961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79887" y="227170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76962" y="2631702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1.5</a:t>
            </a:r>
            <a:endParaRPr lang="ru-RU" sz="105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839887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955201" y="204689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10004160" y="202323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400455" y="204911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846627" y="248490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95867" y="275268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400322" y="275490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26D28-C045-F846-BF8F-ADF12DD5E2AE}"/>
                  </a:ext>
                </a:extLst>
              </p:cNvPr>
              <p:cNvSpPr txBox="1"/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1+0∗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1+1∗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1+0∗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26D28-C045-F846-BF8F-ADF12DD5E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B40B9FA-5DC3-3769-C9A0-6C31A386146F}"/>
              </a:ext>
            </a:extLst>
          </p:cNvPr>
          <p:cNvCxnSpPr>
            <a:cxnSpLocks/>
          </p:cNvCxnSpPr>
          <p:nvPr/>
        </p:nvCxnSpPr>
        <p:spPr>
          <a:xfrm flipV="1">
            <a:off x="1407886" y="1915886"/>
            <a:ext cx="0" cy="368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88256E2-AC97-F918-98B0-B799B87950BA}"/>
              </a:ext>
            </a:extLst>
          </p:cNvPr>
          <p:cNvCxnSpPr>
            <a:cxnSpLocks/>
          </p:cNvCxnSpPr>
          <p:nvPr/>
        </p:nvCxnSpPr>
        <p:spPr>
          <a:xfrm>
            <a:off x="1088571" y="5297714"/>
            <a:ext cx="4223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2FE21E-0998-206E-7766-CE412CD681CE}"/>
              </a:ext>
            </a:extLst>
          </p:cNvPr>
          <p:cNvCxnSpPr>
            <a:cxnSpLocks/>
          </p:cNvCxnSpPr>
          <p:nvPr/>
        </p:nvCxnSpPr>
        <p:spPr>
          <a:xfrm>
            <a:off x="1046681" y="2350284"/>
            <a:ext cx="3537600" cy="347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7C4351-002B-EEC6-6692-B636E33A034B}"/>
              </a:ext>
            </a:extLst>
          </p:cNvPr>
          <p:cNvSpPr txBox="1"/>
          <p:nvPr/>
        </p:nvSpPr>
        <p:spPr>
          <a:xfrm>
            <a:off x="899886" y="164011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5043A8-C03E-7992-0FF1-36BE3F432175}"/>
              </a:ext>
            </a:extLst>
          </p:cNvPr>
          <p:cNvSpPr txBox="1"/>
          <p:nvPr/>
        </p:nvSpPr>
        <p:spPr>
          <a:xfrm>
            <a:off x="5333370" y="527944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x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7E73FC3-6056-DE5D-BB28-A8AA116B7868}"/>
              </a:ext>
            </a:extLst>
          </p:cNvPr>
          <p:cNvCxnSpPr/>
          <p:nvPr/>
        </p:nvCxnSpPr>
        <p:spPr>
          <a:xfrm>
            <a:off x="3715657" y="5217886"/>
            <a:ext cx="0" cy="20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3C644249-DAB1-5CC2-FCB2-A52F4EBE4C08}"/>
              </a:ext>
            </a:extLst>
          </p:cNvPr>
          <p:cNvCxnSpPr>
            <a:cxnSpLocks/>
          </p:cNvCxnSpPr>
          <p:nvPr/>
        </p:nvCxnSpPr>
        <p:spPr>
          <a:xfrm>
            <a:off x="1278516" y="3268301"/>
            <a:ext cx="25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61EE2BB-EB8A-0295-679A-0F958391ADC0}"/>
              </a:ext>
            </a:extLst>
          </p:cNvPr>
          <p:cNvSpPr txBox="1"/>
          <p:nvPr/>
        </p:nvSpPr>
        <p:spPr>
          <a:xfrm>
            <a:off x="3559378" y="5386279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225EC-6690-5208-E8C6-AE4E546803B4}"/>
              </a:ext>
            </a:extLst>
          </p:cNvPr>
          <p:cNvSpPr txBox="1"/>
          <p:nvPr/>
        </p:nvSpPr>
        <p:spPr>
          <a:xfrm>
            <a:off x="913339" y="2980663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2C8F6-C495-5EED-86A7-EA662C1F98E7}"/>
              </a:ext>
            </a:extLst>
          </p:cNvPr>
          <p:cNvSpPr txBox="1"/>
          <p:nvPr/>
        </p:nvSpPr>
        <p:spPr>
          <a:xfrm>
            <a:off x="3495908" y="3017847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2BFABF-C36B-C73B-1460-69F71C7B5173}"/>
              </a:ext>
            </a:extLst>
          </p:cNvPr>
          <p:cNvSpPr txBox="1"/>
          <p:nvPr/>
        </p:nvSpPr>
        <p:spPr>
          <a:xfrm>
            <a:off x="1253629" y="4981053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2E833F-24DC-B0E1-4F2E-AF0772C290FC}"/>
              </a:ext>
            </a:extLst>
          </p:cNvPr>
          <p:cNvSpPr txBox="1"/>
          <p:nvPr/>
        </p:nvSpPr>
        <p:spPr>
          <a:xfrm>
            <a:off x="3556820" y="4992423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8DF8B5-9943-49B3-0BB9-4FBBE84429EF}"/>
              </a:ext>
            </a:extLst>
          </p:cNvPr>
          <p:cNvSpPr txBox="1"/>
          <p:nvPr/>
        </p:nvSpPr>
        <p:spPr>
          <a:xfrm>
            <a:off x="1253629" y="2976197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40094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ИЛИ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3A9774D-BDBB-25B6-590E-82CC1963E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528612"/>
              </p:ext>
            </p:extLst>
          </p:nvPr>
        </p:nvGraphicFramePr>
        <p:xfrm>
          <a:off x="1212015" y="1779113"/>
          <a:ext cx="3309258" cy="3687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086">
                  <a:extLst>
                    <a:ext uri="{9D8B030D-6E8A-4147-A177-3AD203B41FA5}">
                      <a16:colId xmlns:a16="http://schemas.microsoft.com/office/drawing/2014/main" val="1766439486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4294668944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2130295669"/>
                    </a:ext>
                  </a:extLst>
                </a:gridCol>
              </a:tblGrid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|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913570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076204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35757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184613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110156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096181" y="2886402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787029" y="2770042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36269" y="3037827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877230" y="3428999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20156" y="326263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17231" y="3622631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780156" y="3428999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895470" y="303782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9944429" y="301416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340724" y="3040042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786896" y="3475832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36136" y="3743617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340591" y="3745832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95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2C5E81C-2BFC-EC56-8F59-8D65D548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Развитие технологий машинного обучения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368EBDC-88A2-BCC7-AC5D-9262F5D73C4E}"/>
              </a:ext>
            </a:extLst>
          </p:cNvPr>
          <p:cNvCxnSpPr>
            <a:cxnSpLocks/>
          </p:cNvCxnSpPr>
          <p:nvPr/>
        </p:nvCxnSpPr>
        <p:spPr>
          <a:xfrm>
            <a:off x="1971677" y="1112937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E238AF0-501C-4ECF-5F16-1920977E11A8}"/>
              </a:ext>
            </a:extLst>
          </p:cNvPr>
          <p:cNvCxnSpPr>
            <a:cxnSpLocks/>
          </p:cNvCxnSpPr>
          <p:nvPr/>
        </p:nvCxnSpPr>
        <p:spPr>
          <a:xfrm>
            <a:off x="3107350" y="1112937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ED0452D-7309-59A0-CFB0-88D8F9746228}"/>
              </a:ext>
            </a:extLst>
          </p:cNvPr>
          <p:cNvCxnSpPr>
            <a:cxnSpLocks/>
          </p:cNvCxnSpPr>
          <p:nvPr/>
        </p:nvCxnSpPr>
        <p:spPr>
          <a:xfrm>
            <a:off x="8785715" y="1112937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456C9D-F370-FDF6-2B5D-F22AD490128B}"/>
              </a:ext>
            </a:extLst>
          </p:cNvPr>
          <p:cNvCxnSpPr>
            <a:cxnSpLocks/>
          </p:cNvCxnSpPr>
          <p:nvPr/>
        </p:nvCxnSpPr>
        <p:spPr>
          <a:xfrm>
            <a:off x="5378696" y="1112937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73D5243-47F0-A058-C540-BDAD8E466888}"/>
              </a:ext>
            </a:extLst>
          </p:cNvPr>
          <p:cNvCxnSpPr>
            <a:cxnSpLocks/>
          </p:cNvCxnSpPr>
          <p:nvPr/>
        </p:nvCxnSpPr>
        <p:spPr>
          <a:xfrm>
            <a:off x="7650042" y="1112937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51A7397-8ADE-BE4D-B107-439F945C526E}"/>
              </a:ext>
            </a:extLst>
          </p:cNvPr>
          <p:cNvCxnSpPr>
            <a:cxnSpLocks/>
          </p:cNvCxnSpPr>
          <p:nvPr/>
        </p:nvCxnSpPr>
        <p:spPr>
          <a:xfrm>
            <a:off x="9921389" y="1112937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BF9013C-C9E5-E963-AB1B-978855D11289}"/>
              </a:ext>
            </a:extLst>
          </p:cNvPr>
          <p:cNvCxnSpPr>
            <a:cxnSpLocks/>
          </p:cNvCxnSpPr>
          <p:nvPr/>
        </p:nvCxnSpPr>
        <p:spPr>
          <a:xfrm>
            <a:off x="4243023" y="1112937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526DE3-1288-32E5-BCFE-3DFC0689F2AE}"/>
              </a:ext>
            </a:extLst>
          </p:cNvPr>
          <p:cNvCxnSpPr>
            <a:cxnSpLocks/>
          </p:cNvCxnSpPr>
          <p:nvPr/>
        </p:nvCxnSpPr>
        <p:spPr>
          <a:xfrm>
            <a:off x="6514369" y="1112937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>
            <a:extLst>
              <a:ext uri="{FF2B5EF4-FFF2-40B4-BE49-F238E27FC236}">
                <a16:creationId xmlns:a16="http://schemas.microsoft.com/office/drawing/2014/main" id="{61592A7A-A25A-E2BC-560A-63928D88B1C9}"/>
              </a:ext>
            </a:extLst>
          </p:cNvPr>
          <p:cNvSpPr txBox="1"/>
          <p:nvPr/>
        </p:nvSpPr>
        <p:spPr>
          <a:xfrm>
            <a:off x="1019172" y="533906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Montserrat" panose="00000500000000000000" pitchFamily="2" charset="-52"/>
              </a:rPr>
              <a:t>1940-ые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FE320AF-534E-3A77-10BD-330924CD2C79}"/>
              </a:ext>
            </a:extLst>
          </p:cNvPr>
          <p:cNvSpPr txBox="1"/>
          <p:nvPr/>
        </p:nvSpPr>
        <p:spPr>
          <a:xfrm>
            <a:off x="2071275" y="5339059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Montserrat" panose="00000500000000000000" pitchFamily="2" charset="-52"/>
              </a:rPr>
              <a:t>1950-ые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47A10C51-4293-1BE3-A2CC-4891AAF438E8}"/>
              </a:ext>
            </a:extLst>
          </p:cNvPr>
          <p:cNvSpPr txBox="1"/>
          <p:nvPr/>
        </p:nvSpPr>
        <p:spPr>
          <a:xfrm>
            <a:off x="3206951" y="533905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Montserrat" panose="00000500000000000000" pitchFamily="2" charset="-52"/>
              </a:rPr>
              <a:t>1960-ые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E76C597-672E-8D2B-A6C2-5FD73176E4EF}"/>
              </a:ext>
            </a:extLst>
          </p:cNvPr>
          <p:cNvSpPr txBox="1"/>
          <p:nvPr/>
        </p:nvSpPr>
        <p:spPr>
          <a:xfrm>
            <a:off x="4334607" y="5339057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Montserrat" panose="00000500000000000000" pitchFamily="2" charset="-52"/>
              </a:rPr>
              <a:t>1970-ые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CBE7F432-C929-7356-B7D9-D004EBC850BF}"/>
              </a:ext>
            </a:extLst>
          </p:cNvPr>
          <p:cNvSpPr txBox="1"/>
          <p:nvPr/>
        </p:nvSpPr>
        <p:spPr>
          <a:xfrm>
            <a:off x="5457455" y="5339056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Montserrat" panose="00000500000000000000" pitchFamily="2" charset="-52"/>
              </a:rPr>
              <a:t>1980-ые</a:t>
            </a: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1894EF56-6893-C3E9-EA25-054D1D083FD9}"/>
              </a:ext>
            </a:extLst>
          </p:cNvPr>
          <p:cNvSpPr txBox="1"/>
          <p:nvPr/>
        </p:nvSpPr>
        <p:spPr>
          <a:xfrm>
            <a:off x="6623589" y="5339055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Montserrat" panose="00000500000000000000" pitchFamily="2" charset="-52"/>
              </a:rPr>
              <a:t>1990-ые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074139A-75CF-5988-C9FF-EBD92A5971E0}"/>
              </a:ext>
            </a:extLst>
          </p:cNvPr>
          <p:cNvSpPr txBox="1"/>
          <p:nvPr/>
        </p:nvSpPr>
        <p:spPr>
          <a:xfrm>
            <a:off x="7761324" y="5339054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Montserrat" panose="00000500000000000000" pitchFamily="2" charset="-52"/>
              </a:rPr>
              <a:t>2000-ые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D42211C4-8087-3EEE-5DB0-078CC524AFEE}"/>
              </a:ext>
            </a:extLst>
          </p:cNvPr>
          <p:cNvSpPr txBox="1"/>
          <p:nvPr/>
        </p:nvSpPr>
        <p:spPr>
          <a:xfrm>
            <a:off x="8877300" y="533905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Montserrat" panose="00000500000000000000" pitchFamily="2" charset="-52"/>
              </a:rPr>
              <a:t>2010-ые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D3512269-1761-DD0A-6A91-0FAD984889D8}"/>
              </a:ext>
            </a:extLst>
          </p:cNvPr>
          <p:cNvSpPr txBox="1"/>
          <p:nvPr/>
        </p:nvSpPr>
        <p:spPr>
          <a:xfrm>
            <a:off x="10038621" y="5339052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>
                <a:latin typeface="Montserrat" panose="00000500000000000000" pitchFamily="2" charset="-52"/>
              </a:rPr>
              <a:t>2020-ые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F5320E6-5D52-DDCC-6654-D535907DF687}"/>
              </a:ext>
            </a:extLst>
          </p:cNvPr>
          <p:cNvSpPr/>
          <p:nvPr/>
        </p:nvSpPr>
        <p:spPr>
          <a:xfrm>
            <a:off x="1019172" y="1211164"/>
            <a:ext cx="2800348" cy="30777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Кибернетика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46ED903-92CD-92BC-083F-E6F98610D8B8}"/>
              </a:ext>
            </a:extLst>
          </p:cNvPr>
          <p:cNvSpPr/>
          <p:nvPr/>
        </p:nvSpPr>
        <p:spPr>
          <a:xfrm>
            <a:off x="1323977" y="1689560"/>
            <a:ext cx="777240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Искусственные нейронные сети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1CEE2BA-25FB-9F33-57D7-215A9B941923}"/>
              </a:ext>
            </a:extLst>
          </p:cNvPr>
          <p:cNvSpPr/>
          <p:nvPr/>
        </p:nvSpPr>
        <p:spPr>
          <a:xfrm>
            <a:off x="9096378" y="1689559"/>
            <a:ext cx="207645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Глубокое обучение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097AC16-38B1-22F7-7F12-429686A202CA}"/>
              </a:ext>
            </a:extLst>
          </p:cNvPr>
          <p:cNvSpPr/>
          <p:nvPr/>
        </p:nvSpPr>
        <p:spPr>
          <a:xfrm>
            <a:off x="2071275" y="2166191"/>
            <a:ext cx="6597208" cy="33771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tx1"/>
                </a:solidFill>
              </a:rPr>
              <a:t>Символьный интеллект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E315869-AC14-FD8C-418B-7DE90D557401}"/>
              </a:ext>
            </a:extLst>
          </p:cNvPr>
          <p:cNvSpPr/>
          <p:nvPr/>
        </p:nvSpPr>
        <p:spPr>
          <a:xfrm>
            <a:off x="5530733" y="2869216"/>
            <a:ext cx="356564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tx1"/>
                </a:solidFill>
              </a:rPr>
              <a:t>Экспертные системы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D916A02-D417-7582-7920-FC61EBF960D9}"/>
              </a:ext>
            </a:extLst>
          </p:cNvPr>
          <p:cNvSpPr/>
          <p:nvPr/>
        </p:nvSpPr>
        <p:spPr>
          <a:xfrm>
            <a:off x="6952523" y="3554640"/>
            <a:ext cx="263915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tx1"/>
                </a:solidFill>
              </a:rPr>
              <a:t>Машинное обучение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0466662-B0EB-8991-A47D-EB8EEF92B6FE}"/>
              </a:ext>
            </a:extLst>
          </p:cNvPr>
          <p:cNvSpPr/>
          <p:nvPr/>
        </p:nvSpPr>
        <p:spPr>
          <a:xfrm>
            <a:off x="4706426" y="2601955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Зима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0480A9D-495F-8A0A-7978-A1DB0A383646}"/>
              </a:ext>
            </a:extLst>
          </p:cNvPr>
          <p:cNvSpPr/>
          <p:nvPr/>
        </p:nvSpPr>
        <p:spPr>
          <a:xfrm>
            <a:off x="6115966" y="3305901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Зима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3032208-F966-0B2F-399A-36B509DA188E}"/>
              </a:ext>
            </a:extLst>
          </p:cNvPr>
          <p:cNvSpPr/>
          <p:nvPr/>
        </p:nvSpPr>
        <p:spPr>
          <a:xfrm>
            <a:off x="3107350" y="4103787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Эволюционное программирование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6E9D9C1-6F35-43D9-0F1F-18A69F365D32}"/>
              </a:ext>
            </a:extLst>
          </p:cNvPr>
          <p:cNvSpPr/>
          <p:nvPr/>
        </p:nvSpPr>
        <p:spPr>
          <a:xfrm>
            <a:off x="4281459" y="4538903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Генетические алгоритмы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8765099-6402-B9C5-AD42-B053E12AE2BE}"/>
              </a:ext>
            </a:extLst>
          </p:cNvPr>
          <p:cNvSpPr/>
          <p:nvPr/>
        </p:nvSpPr>
        <p:spPr>
          <a:xfrm>
            <a:off x="6518861" y="4974019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err="1"/>
              <a:t>Нейровычисления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551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ИЛИ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155912" y="1895473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846760" y="177911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96000" y="204689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936961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79887" y="227170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76962" y="2631702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839887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955201" y="204689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10004160" y="202323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400455" y="204911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846627" y="248490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95867" y="275268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400322" y="275490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26D28-C045-F846-BF8F-ADF12DD5E2AE}"/>
                  </a:ext>
                </a:extLst>
              </p:cNvPr>
              <p:cNvSpPr txBox="1"/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1+0∗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1+1∗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1+0∗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26D28-C045-F846-BF8F-ADF12DD5E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AE79DFF-E4A9-CB84-4159-2E546D01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517085"/>
              </p:ext>
            </p:extLst>
          </p:nvPr>
        </p:nvGraphicFramePr>
        <p:xfrm>
          <a:off x="1212015" y="1779113"/>
          <a:ext cx="3309258" cy="3687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086">
                  <a:extLst>
                    <a:ext uri="{9D8B030D-6E8A-4147-A177-3AD203B41FA5}">
                      <a16:colId xmlns:a16="http://schemas.microsoft.com/office/drawing/2014/main" val="1766439486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4294668944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2130295669"/>
                    </a:ext>
                  </a:extLst>
                </a:gridCol>
              </a:tblGrid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|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913570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076204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35757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184613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110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19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155912" y="1895473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846760" y="177911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96000" y="204689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936961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79887" y="227170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76962" y="2631702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839887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955201" y="204689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10004160" y="202323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400455" y="204911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846627" y="248490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95867" y="275268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400322" y="275490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34F88EF-F30A-ADFB-C300-AD3A13F15772}"/>
              </a:ext>
            </a:extLst>
          </p:cNvPr>
          <p:cNvCxnSpPr>
            <a:cxnSpLocks/>
          </p:cNvCxnSpPr>
          <p:nvPr/>
        </p:nvCxnSpPr>
        <p:spPr>
          <a:xfrm flipV="1">
            <a:off x="1407886" y="1915886"/>
            <a:ext cx="0" cy="368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ECBEFC4-7473-38B0-4B9F-035E0DE2B627}"/>
              </a:ext>
            </a:extLst>
          </p:cNvPr>
          <p:cNvCxnSpPr>
            <a:cxnSpLocks/>
          </p:cNvCxnSpPr>
          <p:nvPr/>
        </p:nvCxnSpPr>
        <p:spPr>
          <a:xfrm>
            <a:off x="1088571" y="5297714"/>
            <a:ext cx="4223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FB764B5-25EC-6C28-C198-0A15E7C992AD}"/>
              </a:ext>
            </a:extLst>
          </p:cNvPr>
          <p:cNvCxnSpPr>
            <a:cxnSpLocks/>
          </p:cNvCxnSpPr>
          <p:nvPr/>
        </p:nvCxnSpPr>
        <p:spPr>
          <a:xfrm>
            <a:off x="488710" y="2806182"/>
            <a:ext cx="3537600" cy="347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8D5E09-AB96-3428-DB9B-6EB74E71E55C}"/>
              </a:ext>
            </a:extLst>
          </p:cNvPr>
          <p:cNvSpPr txBox="1"/>
          <p:nvPr/>
        </p:nvSpPr>
        <p:spPr>
          <a:xfrm>
            <a:off x="899886" y="164011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9E0BDF-4055-F1BA-48C8-323F99AF5E78}"/>
              </a:ext>
            </a:extLst>
          </p:cNvPr>
          <p:cNvSpPr txBox="1"/>
          <p:nvPr/>
        </p:nvSpPr>
        <p:spPr>
          <a:xfrm>
            <a:off x="5333370" y="527944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x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2E8EB23-D559-B0C4-A456-064E2909E526}"/>
              </a:ext>
            </a:extLst>
          </p:cNvPr>
          <p:cNvCxnSpPr/>
          <p:nvPr/>
        </p:nvCxnSpPr>
        <p:spPr>
          <a:xfrm>
            <a:off x="3715657" y="5217886"/>
            <a:ext cx="0" cy="20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FE4D1930-DAC0-D01F-B7EF-1E29A2C1BE3E}"/>
              </a:ext>
            </a:extLst>
          </p:cNvPr>
          <p:cNvCxnSpPr>
            <a:cxnSpLocks/>
          </p:cNvCxnSpPr>
          <p:nvPr/>
        </p:nvCxnSpPr>
        <p:spPr>
          <a:xfrm>
            <a:off x="1278516" y="3268301"/>
            <a:ext cx="25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6E06AA-7520-C12F-5AE6-234AB5A79F9D}"/>
              </a:ext>
            </a:extLst>
          </p:cNvPr>
          <p:cNvSpPr txBox="1"/>
          <p:nvPr/>
        </p:nvSpPr>
        <p:spPr>
          <a:xfrm>
            <a:off x="3559378" y="5386279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8895D-A506-362D-14E1-4BA57DF46818}"/>
              </a:ext>
            </a:extLst>
          </p:cNvPr>
          <p:cNvSpPr txBox="1"/>
          <p:nvPr/>
        </p:nvSpPr>
        <p:spPr>
          <a:xfrm>
            <a:off x="913339" y="2980663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C5F3D3-AE42-314D-248A-40E4C4D794F7}"/>
              </a:ext>
            </a:extLst>
          </p:cNvPr>
          <p:cNvSpPr txBox="1"/>
          <p:nvPr/>
        </p:nvSpPr>
        <p:spPr>
          <a:xfrm>
            <a:off x="3482368" y="3063208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87994-0B0A-58CB-DD24-BC452BC43DBD}"/>
              </a:ext>
            </a:extLst>
          </p:cNvPr>
          <p:cNvSpPr txBox="1"/>
          <p:nvPr/>
        </p:nvSpPr>
        <p:spPr>
          <a:xfrm>
            <a:off x="1278516" y="5005326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9A98B-AE51-0B7A-5FF7-AD59130EC6B4}"/>
                  </a:ext>
                </a:extLst>
              </p:cNvPr>
              <p:cNvSpPr txBox="1"/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1+0∗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1+1∗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1+0∗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9A98B-AE51-0B7A-5FF7-AD59130EC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202ACF4-7EE5-E620-BCFC-43FBBF667109}"/>
              </a:ext>
            </a:extLst>
          </p:cNvPr>
          <p:cNvSpPr txBox="1"/>
          <p:nvPr/>
        </p:nvSpPr>
        <p:spPr>
          <a:xfrm>
            <a:off x="3536914" y="5049610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1C19F-067B-3A46-41AE-E33266AA0657}"/>
              </a:ext>
            </a:extLst>
          </p:cNvPr>
          <p:cNvSpPr txBox="1"/>
          <p:nvPr/>
        </p:nvSpPr>
        <p:spPr>
          <a:xfrm>
            <a:off x="1191954" y="3025226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78484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155912" y="1895473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846760" y="177911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96000" y="204689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936961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79887" y="227170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76962" y="2631702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chemeClr val="tx1"/>
                </a:solidFill>
              </a:rPr>
              <a:t>-0.5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839887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955201" y="204689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10004160" y="202323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400455" y="204911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846627" y="248490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95867" y="275268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400322" y="275490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94F144-4F7C-0BCB-D369-20385C9211C3}"/>
                  </a:ext>
                </a:extLst>
              </p:cNvPr>
              <p:cNvSpPr txBox="1"/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1+0∗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1+1∗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1+0∗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94F144-4F7C-0BCB-D369-20385C921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7EBE279-E46A-8F75-A028-F5FB969BFD7B}"/>
              </a:ext>
            </a:extLst>
          </p:cNvPr>
          <p:cNvCxnSpPr>
            <a:cxnSpLocks/>
          </p:cNvCxnSpPr>
          <p:nvPr/>
        </p:nvCxnSpPr>
        <p:spPr>
          <a:xfrm flipV="1">
            <a:off x="1407886" y="1915886"/>
            <a:ext cx="0" cy="368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E10C01D-0A3B-9043-0F94-E464A20DEA98}"/>
              </a:ext>
            </a:extLst>
          </p:cNvPr>
          <p:cNvCxnSpPr>
            <a:cxnSpLocks/>
          </p:cNvCxnSpPr>
          <p:nvPr/>
        </p:nvCxnSpPr>
        <p:spPr>
          <a:xfrm>
            <a:off x="1088571" y="5297714"/>
            <a:ext cx="4223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D91E683-01BD-8A4E-0A55-18ECE2BC99B8}"/>
              </a:ext>
            </a:extLst>
          </p:cNvPr>
          <p:cNvCxnSpPr>
            <a:cxnSpLocks/>
          </p:cNvCxnSpPr>
          <p:nvPr/>
        </p:nvCxnSpPr>
        <p:spPr>
          <a:xfrm>
            <a:off x="488710" y="2806182"/>
            <a:ext cx="3537600" cy="347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DA2267-554C-FD00-7064-BEC9FF19C520}"/>
              </a:ext>
            </a:extLst>
          </p:cNvPr>
          <p:cNvSpPr txBox="1"/>
          <p:nvPr/>
        </p:nvSpPr>
        <p:spPr>
          <a:xfrm>
            <a:off x="899886" y="164011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2E695D-4B9B-1F1D-5EB8-66A71BBF26FE}"/>
              </a:ext>
            </a:extLst>
          </p:cNvPr>
          <p:cNvSpPr txBox="1"/>
          <p:nvPr/>
        </p:nvSpPr>
        <p:spPr>
          <a:xfrm>
            <a:off x="5333370" y="527944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x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EC28305-42EF-92C7-BAFC-9B4A2D0C98A6}"/>
              </a:ext>
            </a:extLst>
          </p:cNvPr>
          <p:cNvCxnSpPr/>
          <p:nvPr/>
        </p:nvCxnSpPr>
        <p:spPr>
          <a:xfrm>
            <a:off x="3715657" y="5217886"/>
            <a:ext cx="0" cy="20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1DA5B097-11EB-8E59-D651-810EE1B9F43B}"/>
              </a:ext>
            </a:extLst>
          </p:cNvPr>
          <p:cNvCxnSpPr>
            <a:cxnSpLocks/>
          </p:cNvCxnSpPr>
          <p:nvPr/>
        </p:nvCxnSpPr>
        <p:spPr>
          <a:xfrm>
            <a:off x="1278516" y="3268301"/>
            <a:ext cx="25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C4423B6-AF84-7023-FCCF-0544E30CD152}"/>
              </a:ext>
            </a:extLst>
          </p:cNvPr>
          <p:cNvSpPr txBox="1"/>
          <p:nvPr/>
        </p:nvSpPr>
        <p:spPr>
          <a:xfrm>
            <a:off x="3559378" y="5386279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586907-820D-72EB-9685-102B027A37B9}"/>
              </a:ext>
            </a:extLst>
          </p:cNvPr>
          <p:cNvSpPr txBox="1"/>
          <p:nvPr/>
        </p:nvSpPr>
        <p:spPr>
          <a:xfrm>
            <a:off x="913339" y="2980663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EEC3AA-96E4-9F02-F469-91F0EBF8A120}"/>
              </a:ext>
            </a:extLst>
          </p:cNvPr>
          <p:cNvSpPr txBox="1"/>
          <p:nvPr/>
        </p:nvSpPr>
        <p:spPr>
          <a:xfrm>
            <a:off x="3482368" y="3063208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4E983D-A582-68A7-C7D6-BD753A58400C}"/>
              </a:ext>
            </a:extLst>
          </p:cNvPr>
          <p:cNvSpPr txBox="1"/>
          <p:nvPr/>
        </p:nvSpPr>
        <p:spPr>
          <a:xfrm>
            <a:off x="1278516" y="5005326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E56C76-154C-851D-4A64-7D5071C58622}"/>
              </a:ext>
            </a:extLst>
          </p:cNvPr>
          <p:cNvSpPr txBox="1"/>
          <p:nvPr/>
        </p:nvSpPr>
        <p:spPr>
          <a:xfrm>
            <a:off x="3536914" y="5049610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6A6884-EAF3-C9D9-5BF1-BE25DDFDD521}"/>
              </a:ext>
            </a:extLst>
          </p:cNvPr>
          <p:cNvSpPr txBox="1"/>
          <p:nvPr/>
        </p:nvSpPr>
        <p:spPr>
          <a:xfrm>
            <a:off x="1191954" y="3025226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0516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</a:t>
            </a:r>
            <a:r>
              <a:rPr lang="en-US" dirty="0"/>
              <a:t>XOR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3A9774D-BDBB-25B6-590E-82CC1963E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77498"/>
              </p:ext>
            </p:extLst>
          </p:nvPr>
        </p:nvGraphicFramePr>
        <p:xfrm>
          <a:off x="1212015" y="1779113"/>
          <a:ext cx="3309258" cy="3687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086">
                  <a:extLst>
                    <a:ext uri="{9D8B030D-6E8A-4147-A177-3AD203B41FA5}">
                      <a16:colId xmlns:a16="http://schemas.microsoft.com/office/drawing/2014/main" val="1766439486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4294668944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2130295669"/>
                    </a:ext>
                  </a:extLst>
                </a:gridCol>
              </a:tblGrid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^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913570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076204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35757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184613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110156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096181" y="2886402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787029" y="2770042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36269" y="3037827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877230" y="3428999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20156" y="3262631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17231" y="3622631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780156" y="3428999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895470" y="303782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9944429" y="301416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340724" y="3040042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786896" y="3475832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36136" y="3743617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340591" y="3745832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17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</a:t>
            </a:r>
            <a:r>
              <a:rPr lang="en-US" dirty="0"/>
              <a:t>XOR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155912" y="1895473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846760" y="177911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96000" y="204689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936961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79887" y="227170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76962" y="2631702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839887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955201" y="204689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10004160" y="202323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400455" y="204911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846627" y="248490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95867" y="275268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400322" y="275490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26D28-C045-F846-BF8F-ADF12DD5E2AE}"/>
                  </a:ext>
                </a:extLst>
              </p:cNvPr>
              <p:cNvSpPr txBox="1"/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1+0∗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1+1∗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1+0∗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26D28-C045-F846-BF8F-ADF12DD5E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4653D677-7FA1-BAA6-2EE4-DEDA684B1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254409"/>
              </p:ext>
            </p:extLst>
          </p:nvPr>
        </p:nvGraphicFramePr>
        <p:xfrm>
          <a:off x="1212015" y="1779113"/>
          <a:ext cx="3309258" cy="3687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086">
                  <a:extLst>
                    <a:ext uri="{9D8B030D-6E8A-4147-A177-3AD203B41FA5}">
                      <a16:colId xmlns:a16="http://schemas.microsoft.com/office/drawing/2014/main" val="1766439486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4294668944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2130295669"/>
                    </a:ext>
                  </a:extLst>
                </a:gridCol>
              </a:tblGrid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^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913570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076204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35757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184613"/>
                  </a:ext>
                </a:extLst>
              </a:tr>
              <a:tr h="737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110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472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</a:t>
            </a:r>
            <a:r>
              <a:rPr lang="en-US" dirty="0"/>
              <a:t>XOR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155912" y="1895473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846760" y="177911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96000" y="204689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936961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79887" y="227170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76962" y="2631702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800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839887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955201" y="204689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10004160" y="202323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400455" y="204911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846627" y="248490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95867" y="275268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400322" y="275490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34F88EF-F30A-ADFB-C300-AD3A13F15772}"/>
              </a:ext>
            </a:extLst>
          </p:cNvPr>
          <p:cNvCxnSpPr>
            <a:cxnSpLocks/>
          </p:cNvCxnSpPr>
          <p:nvPr/>
        </p:nvCxnSpPr>
        <p:spPr>
          <a:xfrm flipV="1">
            <a:off x="1407886" y="1915886"/>
            <a:ext cx="0" cy="368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ECBEFC4-7473-38B0-4B9F-035E0DE2B627}"/>
              </a:ext>
            </a:extLst>
          </p:cNvPr>
          <p:cNvCxnSpPr>
            <a:cxnSpLocks/>
          </p:cNvCxnSpPr>
          <p:nvPr/>
        </p:nvCxnSpPr>
        <p:spPr>
          <a:xfrm>
            <a:off x="1088571" y="5297714"/>
            <a:ext cx="4223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8D5E09-AB96-3428-DB9B-6EB74E71E55C}"/>
              </a:ext>
            </a:extLst>
          </p:cNvPr>
          <p:cNvSpPr txBox="1"/>
          <p:nvPr/>
        </p:nvSpPr>
        <p:spPr>
          <a:xfrm>
            <a:off x="899886" y="164011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9E0BDF-4055-F1BA-48C8-323F99AF5E78}"/>
              </a:ext>
            </a:extLst>
          </p:cNvPr>
          <p:cNvSpPr txBox="1"/>
          <p:nvPr/>
        </p:nvSpPr>
        <p:spPr>
          <a:xfrm>
            <a:off x="5333370" y="527944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x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2E8EB23-D559-B0C4-A456-064E2909E526}"/>
              </a:ext>
            </a:extLst>
          </p:cNvPr>
          <p:cNvCxnSpPr/>
          <p:nvPr/>
        </p:nvCxnSpPr>
        <p:spPr>
          <a:xfrm>
            <a:off x="3715657" y="5217886"/>
            <a:ext cx="0" cy="20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FE4D1930-DAC0-D01F-B7EF-1E29A2C1BE3E}"/>
              </a:ext>
            </a:extLst>
          </p:cNvPr>
          <p:cNvCxnSpPr>
            <a:cxnSpLocks/>
          </p:cNvCxnSpPr>
          <p:nvPr/>
        </p:nvCxnSpPr>
        <p:spPr>
          <a:xfrm>
            <a:off x="1278516" y="3268301"/>
            <a:ext cx="25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6E06AA-7520-C12F-5AE6-234AB5A79F9D}"/>
              </a:ext>
            </a:extLst>
          </p:cNvPr>
          <p:cNvSpPr txBox="1"/>
          <p:nvPr/>
        </p:nvSpPr>
        <p:spPr>
          <a:xfrm>
            <a:off x="3559378" y="5386279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8895D-A506-362D-14E1-4BA57DF46818}"/>
              </a:ext>
            </a:extLst>
          </p:cNvPr>
          <p:cNvSpPr txBox="1"/>
          <p:nvPr/>
        </p:nvSpPr>
        <p:spPr>
          <a:xfrm>
            <a:off x="913339" y="2980663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87994-0B0A-58CB-DD24-BC452BC43DBD}"/>
              </a:ext>
            </a:extLst>
          </p:cNvPr>
          <p:cNvSpPr txBox="1"/>
          <p:nvPr/>
        </p:nvSpPr>
        <p:spPr>
          <a:xfrm>
            <a:off x="1264035" y="5017450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94F144-4F7C-0BCB-D369-20385C9211C3}"/>
                  </a:ext>
                </a:extLst>
              </p:cNvPr>
              <p:cNvSpPr txBox="1"/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1+0∗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1+1∗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1+0∗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94F144-4F7C-0BCB-D369-20385C921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CBB66C-1965-2AB5-22F2-8B66107486D9}"/>
              </a:ext>
            </a:extLst>
          </p:cNvPr>
          <p:cNvSpPr txBox="1"/>
          <p:nvPr/>
        </p:nvSpPr>
        <p:spPr>
          <a:xfrm>
            <a:off x="1189313" y="3024903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2786B-0DEF-DC60-2F6B-58F52EEA600F}"/>
              </a:ext>
            </a:extLst>
          </p:cNvPr>
          <p:cNvSpPr txBox="1"/>
          <p:nvPr/>
        </p:nvSpPr>
        <p:spPr>
          <a:xfrm>
            <a:off x="3500694" y="5017739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69727-AC03-72F6-C3BD-ACFD40D19DAD}"/>
              </a:ext>
            </a:extLst>
          </p:cNvPr>
          <p:cNvSpPr txBox="1"/>
          <p:nvPr/>
        </p:nvSpPr>
        <p:spPr>
          <a:xfrm>
            <a:off x="3543975" y="2980663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CD398-416A-1012-CD08-380E3F2B7EFF}"/>
              </a:ext>
            </a:extLst>
          </p:cNvPr>
          <p:cNvSpPr txBox="1"/>
          <p:nvPr/>
        </p:nvSpPr>
        <p:spPr>
          <a:xfrm>
            <a:off x="2415766" y="3991954"/>
            <a:ext cx="396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Montserrat" panose="00000500000000000000" pitchFamily="2" charset="-52"/>
              </a:rPr>
              <a:t>?</a:t>
            </a:r>
            <a:endParaRPr lang="ru-RU" sz="2800" b="1" dirty="0">
              <a:solidFill>
                <a:srgbClr val="FF000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51215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 - </a:t>
            </a:r>
            <a:r>
              <a:rPr lang="en-US" dirty="0"/>
              <a:t>XOR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CC3141-6B55-F0EF-3D04-C4BD34AE68B2}"/>
              </a:ext>
            </a:extLst>
          </p:cNvPr>
          <p:cNvSpPr/>
          <p:nvPr/>
        </p:nvSpPr>
        <p:spPr>
          <a:xfrm>
            <a:off x="8155912" y="1895473"/>
            <a:ext cx="781049" cy="1085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</a:rPr>
              <a:t>Сумматор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C316D2-7986-8C0A-2023-5EA2CEBB00BA}"/>
              </a:ext>
            </a:extLst>
          </p:cNvPr>
          <p:cNvSpPr/>
          <p:nvPr/>
        </p:nvSpPr>
        <p:spPr>
          <a:xfrm>
            <a:off x="6846760" y="177911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25088F9-4B1D-BBA2-07D1-C660DA4E8BE0}"/>
              </a:ext>
            </a:extLst>
          </p:cNvPr>
          <p:cNvCxnSpPr>
            <a:cxnSpLocks/>
          </p:cNvCxnSpPr>
          <p:nvPr/>
        </p:nvCxnSpPr>
        <p:spPr>
          <a:xfrm flipV="1">
            <a:off x="6096000" y="204689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F8C173-E909-F9DD-AC9B-8F018FB1D104}"/>
              </a:ext>
            </a:extLst>
          </p:cNvPr>
          <p:cNvCxnSpPr>
            <a:stCxn id="6" idx="3"/>
          </p:cNvCxnSpPr>
          <p:nvPr/>
        </p:nvCxnSpPr>
        <p:spPr>
          <a:xfrm flipV="1">
            <a:off x="8936961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F396387-84A8-848A-7B6D-540C49A828A5}"/>
              </a:ext>
            </a:extLst>
          </p:cNvPr>
          <p:cNvSpPr/>
          <p:nvPr/>
        </p:nvSpPr>
        <p:spPr>
          <a:xfrm>
            <a:off x="9479887" y="227170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F251819-8BD9-6B38-81EE-798B3AF05BD2}"/>
              </a:ext>
            </a:extLst>
          </p:cNvPr>
          <p:cNvSpPr/>
          <p:nvPr/>
        </p:nvSpPr>
        <p:spPr>
          <a:xfrm>
            <a:off x="8576962" y="2631702"/>
            <a:ext cx="359999" cy="34896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chemeClr val="tx1"/>
                </a:solidFill>
              </a:rPr>
              <a:t>-0.5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D176B2C-7F9F-6D7A-3D93-BF82A35B27BD}"/>
              </a:ext>
            </a:extLst>
          </p:cNvPr>
          <p:cNvCxnSpPr/>
          <p:nvPr/>
        </p:nvCxnSpPr>
        <p:spPr>
          <a:xfrm flipV="1">
            <a:off x="9839887" y="2438070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8ACAB-944E-FA1E-9BAD-6A9F21B1318B}"/>
              </a:ext>
            </a:extLst>
          </p:cNvPr>
          <p:cNvSpPr txBox="1"/>
          <p:nvPr/>
        </p:nvSpPr>
        <p:spPr>
          <a:xfrm>
            <a:off x="8955201" y="204689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z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DE6DA-D90B-FF06-C4EF-64C704A0305A}"/>
              </a:ext>
            </a:extLst>
          </p:cNvPr>
          <p:cNvSpPr txBox="1"/>
          <p:nvPr/>
        </p:nvSpPr>
        <p:spPr>
          <a:xfrm>
            <a:off x="10004160" y="202323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-52"/>
              </a:rPr>
              <a:t>y</a:t>
            </a:r>
            <a:endParaRPr lang="ru-RU" sz="2400" dirty="0">
              <a:solidFill>
                <a:schemeClr val="accent4">
                  <a:lumMod val="75000"/>
                </a:schemeClr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264BC7E-B70E-8C93-533F-EADD66F17C8F}"/>
              </a:ext>
            </a:extLst>
          </p:cNvPr>
          <p:cNvCxnSpPr>
            <a:cxnSpLocks/>
          </p:cNvCxnSpPr>
          <p:nvPr/>
        </p:nvCxnSpPr>
        <p:spPr>
          <a:xfrm flipV="1">
            <a:off x="7400455" y="204911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1B4D4A51-A828-4B1B-38C4-B1825279B130}"/>
              </a:ext>
            </a:extLst>
          </p:cNvPr>
          <p:cNvSpPr/>
          <p:nvPr/>
        </p:nvSpPr>
        <p:spPr>
          <a:xfrm>
            <a:off x="6846627" y="2484903"/>
            <a:ext cx="538223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2C4CFB6-E5DF-855E-ACF7-39A4C58CCD4D}"/>
              </a:ext>
            </a:extLst>
          </p:cNvPr>
          <p:cNvCxnSpPr>
            <a:cxnSpLocks/>
          </p:cNvCxnSpPr>
          <p:nvPr/>
        </p:nvCxnSpPr>
        <p:spPr>
          <a:xfrm flipV="1">
            <a:off x="6095867" y="2752688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E9636B5-4DFD-9210-6D91-066468343DF2}"/>
              </a:ext>
            </a:extLst>
          </p:cNvPr>
          <p:cNvCxnSpPr>
            <a:cxnSpLocks/>
          </p:cNvCxnSpPr>
          <p:nvPr/>
        </p:nvCxnSpPr>
        <p:spPr>
          <a:xfrm flipV="1">
            <a:off x="7400322" y="2754903"/>
            <a:ext cx="740735" cy="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34F88EF-F30A-ADFB-C300-AD3A13F15772}"/>
              </a:ext>
            </a:extLst>
          </p:cNvPr>
          <p:cNvCxnSpPr>
            <a:cxnSpLocks/>
          </p:cNvCxnSpPr>
          <p:nvPr/>
        </p:nvCxnSpPr>
        <p:spPr>
          <a:xfrm flipV="1">
            <a:off x="1407886" y="1915886"/>
            <a:ext cx="0" cy="368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ECBEFC4-7473-38B0-4B9F-035E0DE2B627}"/>
              </a:ext>
            </a:extLst>
          </p:cNvPr>
          <p:cNvCxnSpPr>
            <a:cxnSpLocks/>
          </p:cNvCxnSpPr>
          <p:nvPr/>
        </p:nvCxnSpPr>
        <p:spPr>
          <a:xfrm>
            <a:off x="1088571" y="5297714"/>
            <a:ext cx="4223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8D5E09-AB96-3428-DB9B-6EB74E71E55C}"/>
              </a:ext>
            </a:extLst>
          </p:cNvPr>
          <p:cNvSpPr txBox="1"/>
          <p:nvPr/>
        </p:nvSpPr>
        <p:spPr>
          <a:xfrm>
            <a:off x="899886" y="164011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9E0BDF-4055-F1BA-48C8-323F99AF5E78}"/>
              </a:ext>
            </a:extLst>
          </p:cNvPr>
          <p:cNvSpPr txBox="1"/>
          <p:nvPr/>
        </p:nvSpPr>
        <p:spPr>
          <a:xfrm>
            <a:off x="5333370" y="5279444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x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2E8EB23-D559-B0C4-A456-064E2909E526}"/>
              </a:ext>
            </a:extLst>
          </p:cNvPr>
          <p:cNvCxnSpPr/>
          <p:nvPr/>
        </p:nvCxnSpPr>
        <p:spPr>
          <a:xfrm>
            <a:off x="3715657" y="5217886"/>
            <a:ext cx="0" cy="20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FE4D1930-DAC0-D01F-B7EF-1E29A2C1BE3E}"/>
              </a:ext>
            </a:extLst>
          </p:cNvPr>
          <p:cNvCxnSpPr>
            <a:cxnSpLocks/>
          </p:cNvCxnSpPr>
          <p:nvPr/>
        </p:nvCxnSpPr>
        <p:spPr>
          <a:xfrm>
            <a:off x="1278516" y="3268301"/>
            <a:ext cx="25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6E06AA-7520-C12F-5AE6-234AB5A79F9D}"/>
              </a:ext>
            </a:extLst>
          </p:cNvPr>
          <p:cNvSpPr txBox="1"/>
          <p:nvPr/>
        </p:nvSpPr>
        <p:spPr>
          <a:xfrm>
            <a:off x="3559378" y="5386279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8895D-A506-362D-14E1-4BA57DF46818}"/>
              </a:ext>
            </a:extLst>
          </p:cNvPr>
          <p:cNvSpPr txBox="1"/>
          <p:nvPr/>
        </p:nvSpPr>
        <p:spPr>
          <a:xfrm>
            <a:off x="913339" y="2980663"/>
            <a:ext cx="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87994-0B0A-58CB-DD24-BC452BC43DBD}"/>
              </a:ext>
            </a:extLst>
          </p:cNvPr>
          <p:cNvSpPr txBox="1"/>
          <p:nvPr/>
        </p:nvSpPr>
        <p:spPr>
          <a:xfrm>
            <a:off x="1264035" y="5017450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94F144-4F7C-0BCB-D369-20385C9211C3}"/>
                  </a:ext>
                </a:extLst>
              </p:cNvPr>
              <p:cNvSpPr txBox="1"/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1+0∗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1+1∗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1+0∗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94F144-4F7C-0BCB-D369-20385C921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80" y="3174294"/>
                <a:ext cx="6097508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CBB66C-1965-2AB5-22F2-8B66107486D9}"/>
              </a:ext>
            </a:extLst>
          </p:cNvPr>
          <p:cNvSpPr txBox="1"/>
          <p:nvPr/>
        </p:nvSpPr>
        <p:spPr>
          <a:xfrm>
            <a:off x="1189313" y="3024903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2786B-0DEF-DC60-2F6B-58F52EEA600F}"/>
              </a:ext>
            </a:extLst>
          </p:cNvPr>
          <p:cNvSpPr txBox="1"/>
          <p:nvPr/>
        </p:nvSpPr>
        <p:spPr>
          <a:xfrm>
            <a:off x="3500694" y="5017739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ontserrat" panose="00000500000000000000" pitchFamily="2" charset="-52"/>
              </a:rPr>
              <a:t>+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69727-AC03-72F6-C3BD-ACFD40D19DAD}"/>
              </a:ext>
            </a:extLst>
          </p:cNvPr>
          <p:cNvSpPr txBox="1"/>
          <p:nvPr/>
        </p:nvSpPr>
        <p:spPr>
          <a:xfrm>
            <a:off x="3543975" y="2980663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-52"/>
              </a:rPr>
              <a:t>-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CD398-416A-1012-CD08-380E3F2B7EFF}"/>
              </a:ext>
            </a:extLst>
          </p:cNvPr>
          <p:cNvSpPr txBox="1"/>
          <p:nvPr/>
        </p:nvSpPr>
        <p:spPr>
          <a:xfrm>
            <a:off x="2415766" y="3991954"/>
            <a:ext cx="396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Montserrat" panose="00000500000000000000" pitchFamily="2" charset="-52"/>
              </a:rPr>
              <a:t>?</a:t>
            </a:r>
            <a:endParaRPr lang="ru-RU" sz="2800" b="1" dirty="0">
              <a:solidFill>
                <a:srgbClr val="FF000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82011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F437A5-AEC5-1B94-C000-1D513C38FB13}"/>
                  </a:ext>
                </a:extLst>
              </p:cNvPr>
              <p:cNvSpPr txBox="1"/>
              <p:nvPr/>
            </p:nvSpPr>
            <p:spPr>
              <a:xfrm>
                <a:off x="2705100" y="620711"/>
                <a:ext cx="6096000" cy="1219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2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1⊕</m:t>
                      </m:r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  =(!</m:t>
                      </m:r>
                      <m:sSub>
                        <m:sSubPr>
                          <m:ctrlP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)||(</m:t>
                      </m:r>
                      <m:sSub>
                        <m:sSubPr>
                          <m:ctrlP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!</m:t>
                          </m:r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F437A5-AEC5-1B94-C000-1D513C38F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00" y="620711"/>
                <a:ext cx="6096000" cy="1219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626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Нейроны и логические функции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F437A5-AEC5-1B94-C000-1D513C38FB13}"/>
                  </a:ext>
                </a:extLst>
              </p:cNvPr>
              <p:cNvSpPr txBox="1"/>
              <p:nvPr/>
            </p:nvSpPr>
            <p:spPr>
              <a:xfrm>
                <a:off x="2705100" y="620711"/>
                <a:ext cx="6096000" cy="1219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2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1⊕</m:t>
                      </m:r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  =(!</m:t>
                      </m:r>
                      <m:sSub>
                        <m:sSubPr>
                          <m:ctrlP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)||(</m:t>
                      </m:r>
                      <m:sSub>
                        <m:sSubPr>
                          <m:ctrlP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!</m:t>
                          </m:r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F437A5-AEC5-1B94-C000-1D513C38F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00" y="620711"/>
                <a:ext cx="6096000" cy="1219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6595C51-52C8-A90C-CDEC-FD4836B6CDA8}"/>
              </a:ext>
            </a:extLst>
          </p:cNvPr>
          <p:cNvSpPr/>
          <p:nvPr/>
        </p:nvSpPr>
        <p:spPr>
          <a:xfrm>
            <a:off x="2105025" y="2971800"/>
            <a:ext cx="10858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A3FA7F-A32E-C6A3-627E-25D3F3E7D9A4}"/>
              </a:ext>
            </a:extLst>
          </p:cNvPr>
          <p:cNvSpPr/>
          <p:nvPr/>
        </p:nvSpPr>
        <p:spPr>
          <a:xfrm>
            <a:off x="2105025" y="4413863"/>
            <a:ext cx="10858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C1A3A5A-B457-C21C-7F4B-F031BEE522C0}"/>
              </a:ext>
            </a:extLst>
          </p:cNvPr>
          <p:cNvSpPr/>
          <p:nvPr/>
        </p:nvSpPr>
        <p:spPr>
          <a:xfrm>
            <a:off x="4238625" y="2971800"/>
            <a:ext cx="10858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553989-3318-B260-C6BE-51614483E56D}"/>
              </a:ext>
            </a:extLst>
          </p:cNvPr>
          <p:cNvSpPr/>
          <p:nvPr/>
        </p:nvSpPr>
        <p:spPr>
          <a:xfrm>
            <a:off x="4238625" y="4408125"/>
            <a:ext cx="10858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040BC1C-7DB7-831C-7CB6-B4840F80A2F8}"/>
              </a:ext>
            </a:extLst>
          </p:cNvPr>
          <p:cNvSpPr/>
          <p:nvPr/>
        </p:nvSpPr>
        <p:spPr>
          <a:xfrm>
            <a:off x="6238875" y="3651862"/>
            <a:ext cx="10858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0F3FB01-52CA-8E86-572C-F475004368D4}"/>
              </a:ext>
            </a:extLst>
          </p:cNvPr>
          <p:cNvCxnSpPr/>
          <p:nvPr/>
        </p:nvCxnSpPr>
        <p:spPr>
          <a:xfrm>
            <a:off x="1428750" y="3204187"/>
            <a:ext cx="676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E6ECDBA-F9E2-ED35-1F1E-D1FD56B85241}"/>
              </a:ext>
            </a:extLst>
          </p:cNvPr>
          <p:cNvCxnSpPr/>
          <p:nvPr/>
        </p:nvCxnSpPr>
        <p:spPr>
          <a:xfrm>
            <a:off x="1428750" y="4671037"/>
            <a:ext cx="676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6BEF3E0B-82E5-0C09-F84E-1CC80AE295CA}"/>
              </a:ext>
            </a:extLst>
          </p:cNvPr>
          <p:cNvCxnSpPr>
            <a:cxnSpLocks/>
          </p:cNvCxnSpPr>
          <p:nvPr/>
        </p:nvCxnSpPr>
        <p:spPr>
          <a:xfrm>
            <a:off x="1428750" y="3508987"/>
            <a:ext cx="2809875" cy="984863"/>
          </a:xfrm>
          <a:prstGeom prst="bentConnector3">
            <a:avLst>
              <a:gd name="adj1" fmla="val 70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: уступ 18">
            <a:extLst>
              <a:ext uri="{FF2B5EF4-FFF2-40B4-BE49-F238E27FC236}">
                <a16:creationId xmlns:a16="http://schemas.microsoft.com/office/drawing/2014/main" id="{F5C10B7E-52C2-512B-91B9-E3A5BEFD462E}"/>
              </a:ext>
            </a:extLst>
          </p:cNvPr>
          <p:cNvCxnSpPr>
            <a:cxnSpLocks/>
          </p:cNvCxnSpPr>
          <p:nvPr/>
        </p:nvCxnSpPr>
        <p:spPr>
          <a:xfrm flipV="1">
            <a:off x="1433512" y="3394687"/>
            <a:ext cx="2805113" cy="911530"/>
          </a:xfrm>
          <a:prstGeom prst="bentConnector3">
            <a:avLst>
              <a:gd name="adj1" fmla="val 819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6574E21-8344-34E3-E525-CA2D05E6496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190875" y="3200400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A8FE6A4-8993-CFF7-4C41-2D1F49310298}"/>
              </a:ext>
            </a:extLst>
          </p:cNvPr>
          <p:cNvCxnSpPr>
            <a:cxnSpLocks/>
          </p:cNvCxnSpPr>
          <p:nvPr/>
        </p:nvCxnSpPr>
        <p:spPr>
          <a:xfrm>
            <a:off x="3190875" y="4671037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B69E01CF-925C-4548-06CE-E4387B871880}"/>
              </a:ext>
            </a:extLst>
          </p:cNvPr>
          <p:cNvCxnSpPr>
            <a:stCxn id="5" idx="3"/>
          </p:cNvCxnSpPr>
          <p:nvPr/>
        </p:nvCxnSpPr>
        <p:spPr>
          <a:xfrm>
            <a:off x="5324475" y="3200400"/>
            <a:ext cx="914400" cy="55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299F7BD0-7901-F08C-1647-ADD448F03B5B}"/>
              </a:ext>
            </a:extLst>
          </p:cNvPr>
          <p:cNvCxnSpPr>
            <a:stCxn id="6" idx="3"/>
          </p:cNvCxnSpPr>
          <p:nvPr/>
        </p:nvCxnSpPr>
        <p:spPr>
          <a:xfrm flipV="1">
            <a:off x="5324475" y="4032862"/>
            <a:ext cx="914400" cy="603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DC2EB0-31DC-B416-D1B5-B45B26093F2C}"/>
              </a:ext>
            </a:extLst>
          </p:cNvPr>
          <p:cNvSpPr txBox="1"/>
          <p:nvPr/>
        </p:nvSpPr>
        <p:spPr>
          <a:xfrm>
            <a:off x="1057275" y="3194816"/>
            <a:ext cx="624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x1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C88B19-5218-F1B0-2E5B-EF751D333E9D}"/>
              </a:ext>
            </a:extLst>
          </p:cNvPr>
          <p:cNvSpPr txBox="1"/>
          <p:nvPr/>
        </p:nvSpPr>
        <p:spPr>
          <a:xfrm>
            <a:off x="1057275" y="4363260"/>
            <a:ext cx="624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x2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5419B7-2665-B99E-8EEB-1ECEC5248074}"/>
              </a:ext>
            </a:extLst>
          </p:cNvPr>
          <p:cNvSpPr txBox="1"/>
          <p:nvPr/>
        </p:nvSpPr>
        <p:spPr>
          <a:xfrm>
            <a:off x="7697299" y="2231703"/>
            <a:ext cx="41243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Montserrat" panose="00000500000000000000" pitchFamily="2" charset="-52"/>
              </a:rPr>
              <a:t>Нейронами можно описать любую сложную функцию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Montserrat" panose="00000500000000000000" pitchFamily="2" charset="-52"/>
              </a:rPr>
              <a:t>В данной задаче можно использовать 5, а не 3 нейрона</a:t>
            </a:r>
          </a:p>
        </p:txBody>
      </p:sp>
    </p:spTree>
    <p:extLst>
      <p:ext uri="{BB962C8B-B14F-4D97-AF65-F5344CB8AC3E}">
        <p14:creationId xmlns:p14="http://schemas.microsoft.com/office/powerpoint/2010/main" val="289615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Линейные нейроны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6595C51-52C8-A90C-CDEC-FD4836B6CDA8}"/>
              </a:ext>
            </a:extLst>
          </p:cNvPr>
          <p:cNvSpPr/>
          <p:nvPr/>
        </p:nvSpPr>
        <p:spPr>
          <a:xfrm>
            <a:off x="2038350" y="2288869"/>
            <a:ext cx="10858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C1A3A5A-B457-C21C-7F4B-F031BEE522C0}"/>
              </a:ext>
            </a:extLst>
          </p:cNvPr>
          <p:cNvSpPr/>
          <p:nvPr/>
        </p:nvSpPr>
        <p:spPr>
          <a:xfrm>
            <a:off x="2037801" y="3400425"/>
            <a:ext cx="10858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040BC1C-7DB7-831C-7CB6-B4840F80A2F8}"/>
              </a:ext>
            </a:extLst>
          </p:cNvPr>
          <p:cNvSpPr/>
          <p:nvPr/>
        </p:nvSpPr>
        <p:spPr>
          <a:xfrm>
            <a:off x="4073667" y="2855147"/>
            <a:ext cx="10858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0F3FB01-52CA-8E86-572C-F475004368D4}"/>
              </a:ext>
            </a:extLst>
          </p:cNvPr>
          <p:cNvCxnSpPr/>
          <p:nvPr/>
        </p:nvCxnSpPr>
        <p:spPr>
          <a:xfrm>
            <a:off x="1343573" y="2517469"/>
            <a:ext cx="676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299F7BD0-7901-F08C-1647-ADD448F03B5B}"/>
              </a:ext>
            </a:extLst>
          </p:cNvPr>
          <p:cNvCxnSpPr>
            <a:cxnSpLocks/>
          </p:cNvCxnSpPr>
          <p:nvPr/>
        </p:nvCxnSpPr>
        <p:spPr>
          <a:xfrm>
            <a:off x="5158968" y="3099211"/>
            <a:ext cx="1032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AEFB397-158A-3653-2EF7-8F1FAD441F22}"/>
              </a:ext>
            </a:extLst>
          </p:cNvPr>
          <p:cNvCxnSpPr/>
          <p:nvPr/>
        </p:nvCxnSpPr>
        <p:spPr>
          <a:xfrm>
            <a:off x="1343572" y="3629025"/>
            <a:ext cx="676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65FC4C8-743C-CB40-5F91-8DD52DC34A2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23651" y="2510813"/>
            <a:ext cx="950016" cy="57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AF30032-2A6D-F1F5-4AE1-CF9EA2E6BBA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123651" y="3083747"/>
            <a:ext cx="950016" cy="54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F7144E-A453-678F-5227-5FD48610FE3A}"/>
              </a:ext>
            </a:extLst>
          </p:cNvPr>
          <p:cNvSpPr txBox="1"/>
          <p:nvPr/>
        </p:nvSpPr>
        <p:spPr>
          <a:xfrm>
            <a:off x="3505200" y="2231703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y1</a:t>
            </a:r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54C9EC-7EAF-5B40-3A52-454924C0A68D}"/>
              </a:ext>
            </a:extLst>
          </p:cNvPr>
          <p:cNvSpPr txBox="1"/>
          <p:nvPr/>
        </p:nvSpPr>
        <p:spPr>
          <a:xfrm>
            <a:off x="3505199" y="340303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Montserrat" panose="00000500000000000000" pitchFamily="2" charset="-52"/>
              </a:rPr>
              <a:t>y2</a:t>
            </a:r>
            <a:endParaRPr lang="ru-RU" sz="2800" dirty="0">
              <a:solidFill>
                <a:schemeClr val="accent4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671B2-BF1B-6E50-D96D-E634BB4D53A5}"/>
              </a:ext>
            </a:extLst>
          </p:cNvPr>
          <p:cNvSpPr txBox="1"/>
          <p:nvPr/>
        </p:nvSpPr>
        <p:spPr>
          <a:xfrm>
            <a:off x="5461994" y="2385718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y3</a:t>
            </a:r>
            <a:endParaRPr lang="ru-RU" sz="2800" dirty="0">
              <a:solidFill>
                <a:schemeClr val="tx2">
                  <a:lumMod val="60000"/>
                  <a:lumOff val="4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831DAC-D05A-2BA8-5307-77F401F230A5}"/>
              </a:ext>
            </a:extLst>
          </p:cNvPr>
          <p:cNvSpPr txBox="1"/>
          <p:nvPr/>
        </p:nvSpPr>
        <p:spPr>
          <a:xfrm>
            <a:off x="629592" y="2124108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x1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2D883-7490-9B6A-4E75-EA2F490A90A9}"/>
              </a:ext>
            </a:extLst>
          </p:cNvPr>
          <p:cNvSpPr txBox="1"/>
          <p:nvPr/>
        </p:nvSpPr>
        <p:spPr>
          <a:xfrm>
            <a:off x="623964" y="3340251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x2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32ACE4-F04A-2994-CFDF-F70FAAD8F9CD}"/>
                  </a:ext>
                </a:extLst>
              </p:cNvPr>
              <p:cNvSpPr txBox="1"/>
              <p:nvPr/>
            </p:nvSpPr>
            <p:spPr>
              <a:xfrm>
                <a:off x="6934200" y="2117452"/>
                <a:ext cx="4895850" cy="2263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i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i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ru-RU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ru-RU" b="1" i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u-RU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ru-RU" b="1" i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ru-RU" b="1" i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u-RU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ru-RU" b="1" i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ru-RU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ru-RU" b="1" i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u-RU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ru-RU" b="1" i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ru-RU" b="1" i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u-RU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ru-RU" b="1" i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ru-RU" b="1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1" i="1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ru-RU" b="1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ru-RU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1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32ACE4-F04A-2994-CFDF-F70FAAD8F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2117452"/>
                <a:ext cx="4895850" cy="22638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49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903D4-63B7-47E5-10F1-31C99EC1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принцип развития</a:t>
            </a:r>
          </a:p>
        </p:txBody>
      </p:sp>
      <p:sp>
        <p:nvSpPr>
          <p:cNvPr id="5" name="Стрелка: влево-вправо 4">
            <a:extLst>
              <a:ext uri="{FF2B5EF4-FFF2-40B4-BE49-F238E27FC236}">
                <a16:creationId xmlns:a16="http://schemas.microsoft.com/office/drawing/2014/main" id="{C76646EF-E359-8E06-6DD0-3E80107917E0}"/>
              </a:ext>
            </a:extLst>
          </p:cNvPr>
          <p:cNvSpPr/>
          <p:nvPr/>
        </p:nvSpPr>
        <p:spPr>
          <a:xfrm>
            <a:off x="1257299" y="2762250"/>
            <a:ext cx="9972675" cy="914400"/>
          </a:xfrm>
          <a:prstGeom prst="left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FFECB-D971-50B9-D50A-F10163915A9E}"/>
              </a:ext>
            </a:extLst>
          </p:cNvPr>
          <p:cNvSpPr txBox="1"/>
          <p:nvPr/>
        </p:nvSpPr>
        <p:spPr>
          <a:xfrm>
            <a:off x="190500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Данные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416ED-63E3-A36C-278A-D4B220C6A7D7}"/>
              </a:ext>
            </a:extLst>
          </p:cNvPr>
          <p:cNvSpPr txBox="1"/>
          <p:nvPr/>
        </p:nvSpPr>
        <p:spPr>
          <a:xfrm>
            <a:off x="190500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Универсальность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E105A7-898C-94FA-D18A-B2F4A4B0B2C4}"/>
              </a:ext>
            </a:extLst>
          </p:cNvPr>
          <p:cNvSpPr txBox="1"/>
          <p:nvPr/>
        </p:nvSpPr>
        <p:spPr>
          <a:xfrm>
            <a:off x="2552698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Много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54990-5098-4C08-15D7-096C5A086136}"/>
              </a:ext>
            </a:extLst>
          </p:cNvPr>
          <p:cNvSpPr txBox="1"/>
          <p:nvPr/>
        </p:nvSpPr>
        <p:spPr>
          <a:xfrm>
            <a:off x="2552698" y="2209800"/>
            <a:ext cx="1771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Только одна задача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92B47-8070-58C7-211E-F75E8EC61471}"/>
              </a:ext>
            </a:extLst>
          </p:cNvPr>
          <p:cNvSpPr txBox="1"/>
          <p:nvPr/>
        </p:nvSpPr>
        <p:spPr>
          <a:xfrm>
            <a:off x="5500686" y="1657350"/>
            <a:ext cx="177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 много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8418C-E5AC-931F-ABD1-C4C2A7046444}"/>
              </a:ext>
            </a:extLst>
          </p:cNvPr>
          <p:cNvSpPr txBox="1"/>
          <p:nvPr/>
        </p:nvSpPr>
        <p:spPr>
          <a:xfrm>
            <a:off x="5500686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Класс задач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64819-E9C6-E2A2-DD9B-3D43BF6ADA15}"/>
              </a:ext>
            </a:extLst>
          </p:cNvPr>
          <p:cNvSpPr txBox="1"/>
          <p:nvPr/>
        </p:nvSpPr>
        <p:spPr>
          <a:xfrm>
            <a:off x="8448674" y="1625025"/>
            <a:ext cx="2371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Очень-очень много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F75026-1178-4079-2C5A-D502E20F9278}"/>
              </a:ext>
            </a:extLst>
          </p:cNvPr>
          <p:cNvSpPr txBox="1"/>
          <p:nvPr/>
        </p:nvSpPr>
        <p:spPr>
          <a:xfrm>
            <a:off x="8448674" y="2177475"/>
            <a:ext cx="2105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Широкий спектр классов задач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3CFA60C-91F2-698E-5332-CF0E520E015D}"/>
              </a:ext>
            </a:extLst>
          </p:cNvPr>
          <p:cNvSpPr/>
          <p:nvPr/>
        </p:nvSpPr>
        <p:spPr>
          <a:xfrm>
            <a:off x="5462848" y="42611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6CD76A4-4D44-2F4A-55B3-14AAF335FEC9}"/>
              </a:ext>
            </a:extLst>
          </p:cNvPr>
          <p:cNvSpPr/>
          <p:nvPr/>
        </p:nvSpPr>
        <p:spPr>
          <a:xfrm>
            <a:off x="6386512" y="498536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0959220-9466-84D4-EB82-1C037BA054E3}"/>
              </a:ext>
            </a:extLst>
          </p:cNvPr>
          <p:cNvSpPr/>
          <p:nvPr/>
        </p:nvSpPr>
        <p:spPr>
          <a:xfrm>
            <a:off x="5330475" y="541691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EE950C8-2195-B409-68C3-9026458565B5}"/>
              </a:ext>
            </a:extLst>
          </p:cNvPr>
          <p:cNvSpPr/>
          <p:nvPr/>
        </p:nvSpPr>
        <p:spPr>
          <a:xfrm>
            <a:off x="5630512" y="4784818"/>
            <a:ext cx="756000" cy="75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B1D62D7-1573-C129-B7FE-287B58838F27}"/>
              </a:ext>
            </a:extLst>
          </p:cNvPr>
          <p:cNvSpPr/>
          <p:nvPr/>
        </p:nvSpPr>
        <p:spPr>
          <a:xfrm>
            <a:off x="2670520" y="425638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09BB676-E5F1-FAB7-27E4-7A6BE3B074C3}"/>
              </a:ext>
            </a:extLst>
          </p:cNvPr>
          <p:cNvSpPr/>
          <p:nvPr/>
        </p:nvSpPr>
        <p:spPr>
          <a:xfrm>
            <a:off x="3594184" y="49805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B17A4AA-9F24-FD73-9BE4-ED56F53CFB06}"/>
              </a:ext>
            </a:extLst>
          </p:cNvPr>
          <p:cNvSpPr/>
          <p:nvPr/>
        </p:nvSpPr>
        <p:spPr>
          <a:xfrm>
            <a:off x="2538147" y="541212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67697BD-BE07-F1BC-7704-48DC9EA399E7}"/>
              </a:ext>
            </a:extLst>
          </p:cNvPr>
          <p:cNvSpPr/>
          <p:nvPr/>
        </p:nvSpPr>
        <p:spPr>
          <a:xfrm>
            <a:off x="8619019" y="4442996"/>
            <a:ext cx="1368335" cy="1368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468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Нелинейные нейроны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32ACE4-F04A-2994-CFDF-F70FAAD8F9CD}"/>
              </a:ext>
            </a:extLst>
          </p:cNvPr>
          <p:cNvSpPr txBox="1"/>
          <p:nvPr/>
        </p:nvSpPr>
        <p:spPr>
          <a:xfrm>
            <a:off x="6353175" y="3069952"/>
            <a:ext cx="4895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 помощи линейной комбинации </a:t>
            </a:r>
            <a:r>
              <a:rPr lang="ru-RU" dirty="0" err="1"/>
              <a:t>сигмоид</a:t>
            </a:r>
            <a:r>
              <a:rPr lang="ru-RU" dirty="0"/>
              <a:t> можно приблизить любую функцию с не более, чем счётным число разрывов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9400D-6C00-B8A9-FE1E-27C44576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362200"/>
            <a:ext cx="21145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39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Обратное распространение ошибки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51A6E0-563C-5FD3-0481-F9C7D60CB8A3}"/>
                  </a:ext>
                </a:extLst>
              </p:cNvPr>
              <p:cNvSpPr txBox="1"/>
              <p:nvPr/>
            </p:nvSpPr>
            <p:spPr>
              <a:xfrm>
                <a:off x="3048000" y="160603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51A6E0-563C-5FD3-0481-F9C7D60CB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606034"/>
                <a:ext cx="60960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E8DFCBC-BFC7-9E04-7FE9-D11C4D19389B}"/>
              </a:ext>
            </a:extLst>
          </p:cNvPr>
          <p:cNvCxnSpPr/>
          <p:nvPr/>
        </p:nvCxnSpPr>
        <p:spPr>
          <a:xfrm>
            <a:off x="6372225" y="1400175"/>
            <a:ext cx="0" cy="20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3AAD4-66B7-32E1-E342-78FB7FFAE25F}"/>
              </a:ext>
            </a:extLst>
          </p:cNvPr>
          <p:cNvSpPr txBox="1"/>
          <p:nvPr/>
        </p:nvSpPr>
        <p:spPr>
          <a:xfrm>
            <a:off x="5962497" y="1133773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>
                <a:latin typeface="Montserrat" panose="00000500000000000000" pitchFamily="2" charset="-52"/>
              </a:rPr>
              <a:t>Градиент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8F532BD-E1A4-9CEF-55D9-D509E5769F96}"/>
              </a:ext>
            </a:extLst>
          </p:cNvPr>
          <p:cNvCxnSpPr>
            <a:cxnSpLocks/>
          </p:cNvCxnSpPr>
          <p:nvPr/>
        </p:nvCxnSpPr>
        <p:spPr>
          <a:xfrm flipV="1">
            <a:off x="6515100" y="1975366"/>
            <a:ext cx="0" cy="158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537AE5-C1AD-4881-4105-6D1C895F5944}"/>
              </a:ext>
            </a:extLst>
          </p:cNvPr>
          <p:cNvSpPr txBox="1"/>
          <p:nvPr/>
        </p:nvSpPr>
        <p:spPr>
          <a:xfrm>
            <a:off x="5870532" y="2133600"/>
            <a:ext cx="1289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>
                <a:latin typeface="Montserrat" panose="00000500000000000000" pitchFamily="2" charset="-52"/>
              </a:rPr>
              <a:t>Функция потерь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C32F9A-C121-F632-7217-EA1ACC2FE604}"/>
              </a:ext>
            </a:extLst>
          </p:cNvPr>
          <p:cNvSpPr txBox="1"/>
          <p:nvPr/>
        </p:nvSpPr>
        <p:spPr>
          <a:xfrm>
            <a:off x="4709089" y="1246643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>
                <a:latin typeface="Montserrat" panose="00000500000000000000" pitchFamily="2" charset="-52"/>
              </a:rPr>
              <a:t>Веса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F70356F-77C2-A131-E31A-7FB39D21BA47}"/>
              </a:ext>
            </a:extLst>
          </p:cNvPr>
          <p:cNvCxnSpPr>
            <a:cxnSpLocks/>
          </p:cNvCxnSpPr>
          <p:nvPr/>
        </p:nvCxnSpPr>
        <p:spPr>
          <a:xfrm>
            <a:off x="4962524" y="1503104"/>
            <a:ext cx="0" cy="20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2FE256BD-150A-D277-9316-5E9BF1E9C512}"/>
              </a:ext>
            </a:extLst>
          </p:cNvPr>
          <p:cNvSpPr/>
          <p:nvPr/>
        </p:nvSpPr>
        <p:spPr>
          <a:xfrm>
            <a:off x="3876675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D03D7E-4AFB-E526-B876-BD418EF0D315}"/>
              </a:ext>
            </a:extLst>
          </p:cNvPr>
          <p:cNvSpPr/>
          <p:nvPr/>
        </p:nvSpPr>
        <p:spPr>
          <a:xfrm>
            <a:off x="7096125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f4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47E9BAA-E7F9-E717-E515-41223E11E968}"/>
              </a:ext>
            </a:extLst>
          </p:cNvPr>
          <p:cNvSpPr/>
          <p:nvPr/>
        </p:nvSpPr>
        <p:spPr>
          <a:xfrm>
            <a:off x="5524500" y="472809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F4C65F56-B5A8-6B27-3427-CD5BAA5BF1FF}"/>
              </a:ext>
            </a:extLst>
          </p:cNvPr>
          <p:cNvSpPr/>
          <p:nvPr/>
        </p:nvSpPr>
        <p:spPr>
          <a:xfrm>
            <a:off x="548640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f2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64B14A0-87AA-A985-5305-B02E8F596EE4}"/>
              </a:ext>
            </a:extLst>
          </p:cNvPr>
          <p:cNvCxnSpPr>
            <a:endCxn id="16" idx="2"/>
          </p:cNvCxnSpPr>
          <p:nvPr/>
        </p:nvCxnSpPr>
        <p:spPr>
          <a:xfrm>
            <a:off x="2838450" y="371475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CD52C0D-AD0A-5693-AD14-B4F8364EBDFA}"/>
              </a:ext>
            </a:extLst>
          </p:cNvPr>
          <p:cNvCxnSpPr>
            <a:stCxn id="16" idx="5"/>
            <a:endCxn id="18" idx="1"/>
          </p:cNvCxnSpPr>
          <p:nvPr/>
        </p:nvCxnSpPr>
        <p:spPr>
          <a:xfrm>
            <a:off x="4364481" y="3916806"/>
            <a:ext cx="1243713" cy="8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94E82B5-EB0A-0830-87E8-ACE2521A545E}"/>
              </a:ext>
            </a:extLst>
          </p:cNvPr>
          <p:cNvCxnSpPr>
            <a:stCxn id="18" idx="7"/>
            <a:endCxn id="17" idx="3"/>
          </p:cNvCxnSpPr>
          <p:nvPr/>
        </p:nvCxnSpPr>
        <p:spPr>
          <a:xfrm flipV="1">
            <a:off x="6012306" y="3916806"/>
            <a:ext cx="1167513" cy="8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3C4113B3-F335-5874-BF23-61CE1F29C86B}"/>
              </a:ext>
            </a:extLst>
          </p:cNvPr>
          <p:cNvCxnSpPr>
            <a:stCxn id="16" idx="6"/>
            <a:endCxn id="19" idx="2"/>
          </p:cNvCxnSpPr>
          <p:nvPr/>
        </p:nvCxnSpPr>
        <p:spPr>
          <a:xfrm>
            <a:off x="4448175" y="371475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162EEAA-29EB-ABED-B779-4511CD9304AB}"/>
              </a:ext>
            </a:extLst>
          </p:cNvPr>
          <p:cNvCxnSpPr>
            <a:stCxn id="19" idx="6"/>
            <a:endCxn id="17" idx="2"/>
          </p:cNvCxnSpPr>
          <p:nvPr/>
        </p:nvCxnSpPr>
        <p:spPr>
          <a:xfrm>
            <a:off x="6057900" y="371475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E8C68CE-0E86-0C49-B108-2E300D6638CD}"/>
              </a:ext>
            </a:extLst>
          </p:cNvPr>
          <p:cNvCxnSpPr>
            <a:stCxn id="17" idx="6"/>
          </p:cNvCxnSpPr>
          <p:nvPr/>
        </p:nvCxnSpPr>
        <p:spPr>
          <a:xfrm>
            <a:off x="7667625" y="3714750"/>
            <a:ext cx="942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Стрелка: изогнутая 31">
            <a:extLst>
              <a:ext uri="{FF2B5EF4-FFF2-40B4-BE49-F238E27FC236}">
                <a16:creationId xmlns:a16="http://schemas.microsoft.com/office/drawing/2014/main" id="{380A8AAF-5844-78FF-51AF-ECF20354B8B3}"/>
              </a:ext>
            </a:extLst>
          </p:cNvPr>
          <p:cNvSpPr/>
          <p:nvPr/>
        </p:nvSpPr>
        <p:spPr>
          <a:xfrm rot="10800000">
            <a:off x="4076698" y="5162550"/>
            <a:ext cx="4924426" cy="9334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E37268-57E0-A816-19FE-BC7AD820F9A5}"/>
              </a:ext>
            </a:extLst>
          </p:cNvPr>
          <p:cNvSpPr txBox="1"/>
          <p:nvPr/>
        </p:nvSpPr>
        <p:spPr>
          <a:xfrm>
            <a:off x="2680265" y="3201055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Montserrat" panose="00000500000000000000" pitchFamily="2" charset="-52"/>
              </a:rPr>
              <a:t>x1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82CCFC-B9D3-1FF5-246F-C3AA3976CD6C}"/>
              </a:ext>
            </a:extLst>
          </p:cNvPr>
          <p:cNvSpPr txBox="1"/>
          <p:nvPr/>
        </p:nvSpPr>
        <p:spPr>
          <a:xfrm>
            <a:off x="4778483" y="3655196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12F714-68D1-6DCF-C45C-4DAC98DE67F1}"/>
              </a:ext>
            </a:extLst>
          </p:cNvPr>
          <p:cNvSpPr txBox="1"/>
          <p:nvPr/>
        </p:nvSpPr>
        <p:spPr>
          <a:xfrm>
            <a:off x="6323577" y="3085541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038F9-105B-35D2-5816-AA993DFF5469}"/>
              </a:ext>
            </a:extLst>
          </p:cNvPr>
          <p:cNvSpPr txBox="1"/>
          <p:nvPr/>
        </p:nvSpPr>
        <p:spPr>
          <a:xfrm>
            <a:off x="6637820" y="4192813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F8B67-4B91-FA51-89A8-23570A83E67D}"/>
              </a:ext>
            </a:extLst>
          </p:cNvPr>
          <p:cNvSpPr txBox="1"/>
          <p:nvPr/>
        </p:nvSpPr>
        <p:spPr>
          <a:xfrm>
            <a:off x="8012788" y="3134226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DC2706-6348-BAC2-9D33-70FF8DF472CB}"/>
              </a:ext>
            </a:extLst>
          </p:cNvPr>
          <p:cNvSpPr txBox="1"/>
          <p:nvPr/>
        </p:nvSpPr>
        <p:spPr>
          <a:xfrm>
            <a:off x="8245148" y="4252448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Функция потерь</a:t>
            </a:r>
          </a:p>
        </p:txBody>
      </p:sp>
    </p:spTree>
    <p:extLst>
      <p:ext uri="{BB962C8B-B14F-4D97-AF65-F5344CB8AC3E}">
        <p14:creationId xmlns:p14="http://schemas.microsoft.com/office/powerpoint/2010/main" val="1654518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Обратное распространение ошибки</a:t>
            </a:r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FE256BD-150A-D277-9316-5E9BF1E9C512}"/>
              </a:ext>
            </a:extLst>
          </p:cNvPr>
          <p:cNvSpPr/>
          <p:nvPr/>
        </p:nvSpPr>
        <p:spPr>
          <a:xfrm>
            <a:off x="4124325" y="1504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D03D7E-4AFB-E526-B876-BD418EF0D315}"/>
              </a:ext>
            </a:extLst>
          </p:cNvPr>
          <p:cNvSpPr/>
          <p:nvPr/>
        </p:nvSpPr>
        <p:spPr>
          <a:xfrm>
            <a:off x="7343775" y="1504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f4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47E9BAA-E7F9-E717-E515-41223E11E968}"/>
              </a:ext>
            </a:extLst>
          </p:cNvPr>
          <p:cNvSpPr/>
          <p:nvPr/>
        </p:nvSpPr>
        <p:spPr>
          <a:xfrm>
            <a:off x="5772150" y="280404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F4C65F56-B5A8-6B27-3427-CD5BAA5BF1FF}"/>
              </a:ext>
            </a:extLst>
          </p:cNvPr>
          <p:cNvSpPr/>
          <p:nvPr/>
        </p:nvSpPr>
        <p:spPr>
          <a:xfrm>
            <a:off x="5734050" y="1504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f2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64B14A0-87AA-A985-5305-B02E8F596EE4}"/>
              </a:ext>
            </a:extLst>
          </p:cNvPr>
          <p:cNvCxnSpPr>
            <a:endCxn id="16" idx="2"/>
          </p:cNvCxnSpPr>
          <p:nvPr/>
        </p:nvCxnSpPr>
        <p:spPr>
          <a:xfrm>
            <a:off x="3086100" y="179070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CD52C0D-AD0A-5693-AD14-B4F8364EBDFA}"/>
              </a:ext>
            </a:extLst>
          </p:cNvPr>
          <p:cNvCxnSpPr>
            <a:stCxn id="16" idx="5"/>
            <a:endCxn id="18" idx="1"/>
          </p:cNvCxnSpPr>
          <p:nvPr/>
        </p:nvCxnSpPr>
        <p:spPr>
          <a:xfrm>
            <a:off x="4612131" y="1992756"/>
            <a:ext cx="1243713" cy="8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94E82B5-EB0A-0830-87E8-ACE2521A545E}"/>
              </a:ext>
            </a:extLst>
          </p:cNvPr>
          <p:cNvCxnSpPr>
            <a:stCxn id="18" idx="7"/>
            <a:endCxn id="17" idx="3"/>
          </p:cNvCxnSpPr>
          <p:nvPr/>
        </p:nvCxnSpPr>
        <p:spPr>
          <a:xfrm flipV="1">
            <a:off x="6259956" y="1992756"/>
            <a:ext cx="1167513" cy="8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3C4113B3-F335-5874-BF23-61CE1F29C86B}"/>
              </a:ext>
            </a:extLst>
          </p:cNvPr>
          <p:cNvCxnSpPr>
            <a:stCxn id="16" idx="6"/>
            <a:endCxn id="19" idx="2"/>
          </p:cNvCxnSpPr>
          <p:nvPr/>
        </p:nvCxnSpPr>
        <p:spPr>
          <a:xfrm>
            <a:off x="4695825" y="179070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162EEAA-29EB-ABED-B779-4511CD9304AB}"/>
              </a:ext>
            </a:extLst>
          </p:cNvPr>
          <p:cNvCxnSpPr>
            <a:stCxn id="19" idx="6"/>
            <a:endCxn id="17" idx="2"/>
          </p:cNvCxnSpPr>
          <p:nvPr/>
        </p:nvCxnSpPr>
        <p:spPr>
          <a:xfrm>
            <a:off x="6305550" y="179070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E8C68CE-0E86-0C49-B108-2E300D6638CD}"/>
              </a:ext>
            </a:extLst>
          </p:cNvPr>
          <p:cNvCxnSpPr>
            <a:stCxn id="17" idx="6"/>
          </p:cNvCxnSpPr>
          <p:nvPr/>
        </p:nvCxnSpPr>
        <p:spPr>
          <a:xfrm>
            <a:off x="7915275" y="1790700"/>
            <a:ext cx="942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Стрелка: изогнутая 31">
            <a:extLst>
              <a:ext uri="{FF2B5EF4-FFF2-40B4-BE49-F238E27FC236}">
                <a16:creationId xmlns:a16="http://schemas.microsoft.com/office/drawing/2014/main" id="{380A8AAF-5844-78FF-51AF-ECF20354B8B3}"/>
              </a:ext>
            </a:extLst>
          </p:cNvPr>
          <p:cNvSpPr/>
          <p:nvPr/>
        </p:nvSpPr>
        <p:spPr>
          <a:xfrm rot="10800000">
            <a:off x="4324348" y="3238500"/>
            <a:ext cx="4924426" cy="9334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E37268-57E0-A816-19FE-BC7AD820F9A5}"/>
              </a:ext>
            </a:extLst>
          </p:cNvPr>
          <p:cNvSpPr txBox="1"/>
          <p:nvPr/>
        </p:nvSpPr>
        <p:spPr>
          <a:xfrm>
            <a:off x="2927915" y="1277005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Montserrat" panose="00000500000000000000" pitchFamily="2" charset="-52"/>
              </a:rPr>
              <a:t>x1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82CCFC-B9D3-1FF5-246F-C3AA3976CD6C}"/>
              </a:ext>
            </a:extLst>
          </p:cNvPr>
          <p:cNvSpPr txBox="1"/>
          <p:nvPr/>
        </p:nvSpPr>
        <p:spPr>
          <a:xfrm>
            <a:off x="5026133" y="1731146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12F714-68D1-6DCF-C45C-4DAC98DE67F1}"/>
              </a:ext>
            </a:extLst>
          </p:cNvPr>
          <p:cNvSpPr txBox="1"/>
          <p:nvPr/>
        </p:nvSpPr>
        <p:spPr>
          <a:xfrm>
            <a:off x="6571227" y="1161491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038F9-105B-35D2-5816-AA993DFF5469}"/>
              </a:ext>
            </a:extLst>
          </p:cNvPr>
          <p:cNvSpPr txBox="1"/>
          <p:nvPr/>
        </p:nvSpPr>
        <p:spPr>
          <a:xfrm>
            <a:off x="6885470" y="2268763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F8B67-4B91-FA51-89A8-23570A83E67D}"/>
              </a:ext>
            </a:extLst>
          </p:cNvPr>
          <p:cNvSpPr txBox="1"/>
          <p:nvPr/>
        </p:nvSpPr>
        <p:spPr>
          <a:xfrm>
            <a:off x="8260438" y="1210176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DC2706-6348-BAC2-9D33-70FF8DF472CB}"/>
              </a:ext>
            </a:extLst>
          </p:cNvPr>
          <p:cNvSpPr txBox="1"/>
          <p:nvPr/>
        </p:nvSpPr>
        <p:spPr>
          <a:xfrm>
            <a:off x="8492798" y="2328398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Функция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F7E62-E81D-7730-9B3A-8846BA8A8DE4}"/>
                  </a:ext>
                </a:extLst>
              </p:cNvPr>
              <p:cNvSpPr txBox="1"/>
              <p:nvPr/>
            </p:nvSpPr>
            <p:spPr>
              <a:xfrm>
                <a:off x="1986985" y="4819031"/>
                <a:ext cx="2895600" cy="712503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end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𝑑𝑔</m:t>
                          </m:r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F7E62-E81D-7730-9B3A-8846BA8A8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85" y="4819031"/>
                <a:ext cx="2895600" cy="712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A4F4F-1B9C-CA9E-0A85-43F6CBE0EDA4}"/>
                  </a:ext>
                </a:extLst>
              </p:cNvPr>
              <p:cNvSpPr txBox="1"/>
              <p:nvPr/>
            </p:nvSpPr>
            <p:spPr>
              <a:xfrm>
                <a:off x="7277611" y="4842114"/>
                <a:ext cx="3161277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A4F4F-1B9C-CA9E-0A85-43F6CBE0E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611" y="4842114"/>
                <a:ext cx="3161277" cy="666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3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Обратное распространение ошибки</a:t>
            </a:r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FE256BD-150A-D277-9316-5E9BF1E9C512}"/>
              </a:ext>
            </a:extLst>
          </p:cNvPr>
          <p:cNvSpPr/>
          <p:nvPr/>
        </p:nvSpPr>
        <p:spPr>
          <a:xfrm>
            <a:off x="4124325" y="1504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D03D7E-4AFB-E526-B876-BD418EF0D315}"/>
              </a:ext>
            </a:extLst>
          </p:cNvPr>
          <p:cNvSpPr/>
          <p:nvPr/>
        </p:nvSpPr>
        <p:spPr>
          <a:xfrm>
            <a:off x="7343775" y="1504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f4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47E9BAA-E7F9-E717-E515-41223E11E968}"/>
              </a:ext>
            </a:extLst>
          </p:cNvPr>
          <p:cNvSpPr/>
          <p:nvPr/>
        </p:nvSpPr>
        <p:spPr>
          <a:xfrm>
            <a:off x="5772150" y="280404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F4C65F56-B5A8-6B27-3427-CD5BAA5BF1FF}"/>
              </a:ext>
            </a:extLst>
          </p:cNvPr>
          <p:cNvSpPr/>
          <p:nvPr/>
        </p:nvSpPr>
        <p:spPr>
          <a:xfrm>
            <a:off x="5734050" y="1504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f2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64B14A0-87AA-A985-5305-B02E8F596EE4}"/>
              </a:ext>
            </a:extLst>
          </p:cNvPr>
          <p:cNvCxnSpPr>
            <a:endCxn id="16" idx="2"/>
          </p:cNvCxnSpPr>
          <p:nvPr/>
        </p:nvCxnSpPr>
        <p:spPr>
          <a:xfrm>
            <a:off x="3086100" y="179070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CD52C0D-AD0A-5693-AD14-B4F8364EBDFA}"/>
              </a:ext>
            </a:extLst>
          </p:cNvPr>
          <p:cNvCxnSpPr>
            <a:stCxn id="16" idx="5"/>
            <a:endCxn id="18" idx="1"/>
          </p:cNvCxnSpPr>
          <p:nvPr/>
        </p:nvCxnSpPr>
        <p:spPr>
          <a:xfrm>
            <a:off x="4612131" y="1992756"/>
            <a:ext cx="1243713" cy="8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94E82B5-EB0A-0830-87E8-ACE2521A545E}"/>
              </a:ext>
            </a:extLst>
          </p:cNvPr>
          <p:cNvCxnSpPr>
            <a:stCxn id="18" idx="7"/>
            <a:endCxn id="17" idx="3"/>
          </p:cNvCxnSpPr>
          <p:nvPr/>
        </p:nvCxnSpPr>
        <p:spPr>
          <a:xfrm flipV="1">
            <a:off x="6259956" y="1992756"/>
            <a:ext cx="1167513" cy="8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3C4113B3-F335-5874-BF23-61CE1F29C86B}"/>
              </a:ext>
            </a:extLst>
          </p:cNvPr>
          <p:cNvCxnSpPr>
            <a:stCxn id="16" idx="6"/>
            <a:endCxn id="19" idx="2"/>
          </p:cNvCxnSpPr>
          <p:nvPr/>
        </p:nvCxnSpPr>
        <p:spPr>
          <a:xfrm>
            <a:off x="4695825" y="179070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162EEAA-29EB-ABED-B779-4511CD9304AB}"/>
              </a:ext>
            </a:extLst>
          </p:cNvPr>
          <p:cNvCxnSpPr>
            <a:stCxn id="19" idx="6"/>
            <a:endCxn id="17" idx="2"/>
          </p:cNvCxnSpPr>
          <p:nvPr/>
        </p:nvCxnSpPr>
        <p:spPr>
          <a:xfrm>
            <a:off x="6305550" y="179070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E8C68CE-0E86-0C49-B108-2E300D6638CD}"/>
              </a:ext>
            </a:extLst>
          </p:cNvPr>
          <p:cNvCxnSpPr>
            <a:stCxn id="17" idx="6"/>
          </p:cNvCxnSpPr>
          <p:nvPr/>
        </p:nvCxnSpPr>
        <p:spPr>
          <a:xfrm>
            <a:off x="7915275" y="1790700"/>
            <a:ext cx="942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Стрелка: изогнутая 31">
            <a:extLst>
              <a:ext uri="{FF2B5EF4-FFF2-40B4-BE49-F238E27FC236}">
                <a16:creationId xmlns:a16="http://schemas.microsoft.com/office/drawing/2014/main" id="{380A8AAF-5844-78FF-51AF-ECF20354B8B3}"/>
              </a:ext>
            </a:extLst>
          </p:cNvPr>
          <p:cNvSpPr/>
          <p:nvPr/>
        </p:nvSpPr>
        <p:spPr>
          <a:xfrm rot="10800000">
            <a:off x="4324348" y="3238500"/>
            <a:ext cx="4924426" cy="9334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E37268-57E0-A816-19FE-BC7AD820F9A5}"/>
              </a:ext>
            </a:extLst>
          </p:cNvPr>
          <p:cNvSpPr txBox="1"/>
          <p:nvPr/>
        </p:nvSpPr>
        <p:spPr>
          <a:xfrm>
            <a:off x="2927915" y="1277005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Montserrat" panose="00000500000000000000" pitchFamily="2" charset="-52"/>
              </a:rPr>
              <a:t>x1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82CCFC-B9D3-1FF5-246F-C3AA3976CD6C}"/>
              </a:ext>
            </a:extLst>
          </p:cNvPr>
          <p:cNvSpPr txBox="1"/>
          <p:nvPr/>
        </p:nvSpPr>
        <p:spPr>
          <a:xfrm>
            <a:off x="5026133" y="1731146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12F714-68D1-6DCF-C45C-4DAC98DE67F1}"/>
              </a:ext>
            </a:extLst>
          </p:cNvPr>
          <p:cNvSpPr txBox="1"/>
          <p:nvPr/>
        </p:nvSpPr>
        <p:spPr>
          <a:xfrm>
            <a:off x="6571227" y="1161491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038F9-105B-35D2-5816-AA993DFF5469}"/>
              </a:ext>
            </a:extLst>
          </p:cNvPr>
          <p:cNvSpPr txBox="1"/>
          <p:nvPr/>
        </p:nvSpPr>
        <p:spPr>
          <a:xfrm>
            <a:off x="6885470" y="2268763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F8B67-4B91-FA51-89A8-23570A83E67D}"/>
              </a:ext>
            </a:extLst>
          </p:cNvPr>
          <p:cNvSpPr txBox="1"/>
          <p:nvPr/>
        </p:nvSpPr>
        <p:spPr>
          <a:xfrm>
            <a:off x="8260438" y="1210176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DC2706-6348-BAC2-9D33-70FF8DF472CB}"/>
              </a:ext>
            </a:extLst>
          </p:cNvPr>
          <p:cNvSpPr txBox="1"/>
          <p:nvPr/>
        </p:nvSpPr>
        <p:spPr>
          <a:xfrm>
            <a:off x="8492798" y="2328398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Функция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F7E62-E81D-7730-9B3A-8846BA8A8DE4}"/>
                  </a:ext>
                </a:extLst>
              </p:cNvPr>
              <p:cNvSpPr txBox="1"/>
              <p:nvPr/>
            </p:nvSpPr>
            <p:spPr>
              <a:xfrm>
                <a:off x="1986985" y="4819031"/>
                <a:ext cx="2895600" cy="712503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end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𝑑𝑔</m:t>
                          </m:r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F7E62-E81D-7730-9B3A-8846BA8A8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85" y="4819031"/>
                <a:ext cx="2895600" cy="712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A4F4F-1B9C-CA9E-0A85-43F6CBE0EDA4}"/>
                  </a:ext>
                </a:extLst>
              </p:cNvPr>
              <p:cNvSpPr txBox="1"/>
              <p:nvPr/>
            </p:nvSpPr>
            <p:spPr>
              <a:xfrm>
                <a:off x="7277611" y="4842114"/>
                <a:ext cx="3161277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A4F4F-1B9C-CA9E-0A85-43F6CBE0E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611" y="4842114"/>
                <a:ext cx="3161277" cy="666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238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Обратное распространение ошибки</a:t>
            </a:r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FE256BD-150A-D277-9316-5E9BF1E9C512}"/>
              </a:ext>
            </a:extLst>
          </p:cNvPr>
          <p:cNvSpPr/>
          <p:nvPr/>
        </p:nvSpPr>
        <p:spPr>
          <a:xfrm>
            <a:off x="4124325" y="1504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D03D7E-4AFB-E526-B876-BD418EF0D315}"/>
              </a:ext>
            </a:extLst>
          </p:cNvPr>
          <p:cNvSpPr/>
          <p:nvPr/>
        </p:nvSpPr>
        <p:spPr>
          <a:xfrm>
            <a:off x="7343775" y="1504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f4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47E9BAA-E7F9-E717-E515-41223E11E968}"/>
              </a:ext>
            </a:extLst>
          </p:cNvPr>
          <p:cNvSpPr/>
          <p:nvPr/>
        </p:nvSpPr>
        <p:spPr>
          <a:xfrm>
            <a:off x="5772150" y="280404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F4C65F56-B5A8-6B27-3427-CD5BAA5BF1FF}"/>
              </a:ext>
            </a:extLst>
          </p:cNvPr>
          <p:cNvSpPr/>
          <p:nvPr/>
        </p:nvSpPr>
        <p:spPr>
          <a:xfrm>
            <a:off x="5734050" y="1504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f2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64B14A0-87AA-A985-5305-B02E8F596EE4}"/>
              </a:ext>
            </a:extLst>
          </p:cNvPr>
          <p:cNvCxnSpPr>
            <a:endCxn id="16" idx="2"/>
          </p:cNvCxnSpPr>
          <p:nvPr/>
        </p:nvCxnSpPr>
        <p:spPr>
          <a:xfrm>
            <a:off x="3086100" y="179070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CD52C0D-AD0A-5693-AD14-B4F8364EBDFA}"/>
              </a:ext>
            </a:extLst>
          </p:cNvPr>
          <p:cNvCxnSpPr>
            <a:stCxn id="16" idx="5"/>
            <a:endCxn id="18" idx="1"/>
          </p:cNvCxnSpPr>
          <p:nvPr/>
        </p:nvCxnSpPr>
        <p:spPr>
          <a:xfrm>
            <a:off x="4612131" y="1992756"/>
            <a:ext cx="1243713" cy="8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94E82B5-EB0A-0830-87E8-ACE2521A545E}"/>
              </a:ext>
            </a:extLst>
          </p:cNvPr>
          <p:cNvCxnSpPr>
            <a:stCxn id="18" idx="7"/>
            <a:endCxn id="17" idx="3"/>
          </p:cNvCxnSpPr>
          <p:nvPr/>
        </p:nvCxnSpPr>
        <p:spPr>
          <a:xfrm flipV="1">
            <a:off x="6259956" y="1992756"/>
            <a:ext cx="1167513" cy="8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3C4113B3-F335-5874-BF23-61CE1F29C86B}"/>
              </a:ext>
            </a:extLst>
          </p:cNvPr>
          <p:cNvCxnSpPr>
            <a:stCxn id="16" idx="6"/>
            <a:endCxn id="19" idx="2"/>
          </p:cNvCxnSpPr>
          <p:nvPr/>
        </p:nvCxnSpPr>
        <p:spPr>
          <a:xfrm>
            <a:off x="4695825" y="179070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162EEAA-29EB-ABED-B779-4511CD9304AB}"/>
              </a:ext>
            </a:extLst>
          </p:cNvPr>
          <p:cNvCxnSpPr>
            <a:stCxn id="19" idx="6"/>
            <a:endCxn id="17" idx="2"/>
          </p:cNvCxnSpPr>
          <p:nvPr/>
        </p:nvCxnSpPr>
        <p:spPr>
          <a:xfrm>
            <a:off x="6305550" y="1790700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E8C68CE-0E86-0C49-B108-2E300D6638CD}"/>
              </a:ext>
            </a:extLst>
          </p:cNvPr>
          <p:cNvCxnSpPr>
            <a:stCxn id="17" idx="6"/>
          </p:cNvCxnSpPr>
          <p:nvPr/>
        </p:nvCxnSpPr>
        <p:spPr>
          <a:xfrm>
            <a:off x="7915275" y="1790700"/>
            <a:ext cx="942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Стрелка: изогнутая 31">
            <a:extLst>
              <a:ext uri="{FF2B5EF4-FFF2-40B4-BE49-F238E27FC236}">
                <a16:creationId xmlns:a16="http://schemas.microsoft.com/office/drawing/2014/main" id="{380A8AAF-5844-78FF-51AF-ECF20354B8B3}"/>
              </a:ext>
            </a:extLst>
          </p:cNvPr>
          <p:cNvSpPr/>
          <p:nvPr/>
        </p:nvSpPr>
        <p:spPr>
          <a:xfrm rot="10800000">
            <a:off x="4324348" y="3238500"/>
            <a:ext cx="4924426" cy="9334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E37268-57E0-A816-19FE-BC7AD820F9A5}"/>
              </a:ext>
            </a:extLst>
          </p:cNvPr>
          <p:cNvSpPr txBox="1"/>
          <p:nvPr/>
        </p:nvSpPr>
        <p:spPr>
          <a:xfrm>
            <a:off x="2927915" y="1277005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Montserrat" panose="00000500000000000000" pitchFamily="2" charset="-52"/>
              </a:rPr>
              <a:t>x1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82CCFC-B9D3-1FF5-246F-C3AA3976CD6C}"/>
              </a:ext>
            </a:extLst>
          </p:cNvPr>
          <p:cNvSpPr txBox="1"/>
          <p:nvPr/>
        </p:nvSpPr>
        <p:spPr>
          <a:xfrm>
            <a:off x="5026133" y="1731146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12F714-68D1-6DCF-C45C-4DAC98DE67F1}"/>
              </a:ext>
            </a:extLst>
          </p:cNvPr>
          <p:cNvSpPr txBox="1"/>
          <p:nvPr/>
        </p:nvSpPr>
        <p:spPr>
          <a:xfrm>
            <a:off x="6571227" y="1161491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038F9-105B-35D2-5816-AA993DFF5469}"/>
              </a:ext>
            </a:extLst>
          </p:cNvPr>
          <p:cNvSpPr txBox="1"/>
          <p:nvPr/>
        </p:nvSpPr>
        <p:spPr>
          <a:xfrm>
            <a:off x="6885470" y="2268763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F8B67-4B91-FA51-89A8-23570A83E67D}"/>
              </a:ext>
            </a:extLst>
          </p:cNvPr>
          <p:cNvSpPr txBox="1"/>
          <p:nvPr/>
        </p:nvSpPr>
        <p:spPr>
          <a:xfrm>
            <a:off x="8260438" y="1210176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y4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DC2706-6348-BAC2-9D33-70FF8DF472CB}"/>
              </a:ext>
            </a:extLst>
          </p:cNvPr>
          <p:cNvSpPr txBox="1"/>
          <p:nvPr/>
        </p:nvSpPr>
        <p:spPr>
          <a:xfrm>
            <a:off x="8492798" y="2328398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Функция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F7E62-E81D-7730-9B3A-8846BA8A8DE4}"/>
                  </a:ext>
                </a:extLst>
              </p:cNvPr>
              <p:cNvSpPr txBox="1"/>
              <p:nvPr/>
            </p:nvSpPr>
            <p:spPr>
              <a:xfrm>
                <a:off x="1986985" y="4819031"/>
                <a:ext cx="2895600" cy="712503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end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𝑑𝑔</m:t>
                          </m:r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F7E62-E81D-7730-9B3A-8846BA8A8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85" y="4819031"/>
                <a:ext cx="2895600" cy="712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A4F4F-1B9C-CA9E-0A85-43F6CBE0EDA4}"/>
                  </a:ext>
                </a:extLst>
              </p:cNvPr>
              <p:cNvSpPr txBox="1"/>
              <p:nvPr/>
            </p:nvSpPr>
            <p:spPr>
              <a:xfrm>
                <a:off x="7277611" y="4842114"/>
                <a:ext cx="4276214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ru-RU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ru-RU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A4F4F-1B9C-CA9E-0A85-43F6CBE0E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611" y="4842114"/>
                <a:ext cx="4276214" cy="708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559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Свёрточные</a:t>
            </a:r>
            <a:r>
              <a:rPr lang="ru-RU" dirty="0"/>
              <a:t> сети</a:t>
            </a:r>
          </a:p>
        </p:txBody>
      </p:sp>
      <p:pic>
        <p:nvPicPr>
          <p:cNvPr id="3" name="Picture 2" descr="Принцип работы свёрточной нейронной сети">
            <a:extLst>
              <a:ext uri="{FF2B5EF4-FFF2-40B4-BE49-F238E27FC236}">
                <a16:creationId xmlns:a16="http://schemas.microsoft.com/office/drawing/2014/main" id="{7C3CC1B1-45BC-13D4-CA4C-C7516DA5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77" y="1863181"/>
            <a:ext cx="7332246" cy="44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7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сети</a:t>
            </a:r>
          </a:p>
        </p:txBody>
      </p:sp>
      <p:pic>
        <p:nvPicPr>
          <p:cNvPr id="4098" name="Picture 2" descr="Рекуррентные нейронные сети (RNN) с Keras / Хабр">
            <a:extLst>
              <a:ext uri="{FF2B5EF4-FFF2-40B4-BE49-F238E27FC236}">
                <a16:creationId xmlns:a16="http://schemas.microsoft.com/office/drawing/2014/main" id="{190A6C4F-97D3-F8AC-945E-0B198ED0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62150"/>
            <a:ext cx="9753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84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Механизм внимания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5D2E215-ACCF-D560-6AE9-8BD9539C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770259"/>
            <a:ext cx="3889375" cy="572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667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02496-4CBB-9A44-8A0A-3F6815C7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Графовые</a:t>
            </a:r>
            <a:r>
              <a:rPr lang="ru-RU" dirty="0"/>
              <a:t> сети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D8F30-3A91-79E8-5027-D3B305136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700213"/>
            <a:ext cx="66675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756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1BA5EA-CA86-C56F-DC4A-7D1FA03A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62" y="0"/>
            <a:ext cx="4029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27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2C5E81C-2BFC-EC56-8F59-8D65D548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Нейронные сети и история</a:t>
            </a:r>
          </a:p>
        </p:txBody>
      </p:sp>
      <p:pic>
        <p:nvPicPr>
          <p:cNvPr id="3076" name="Picture 4" descr="Qingkai's Blog: Machine learning 3 - Artificial Neural Networks - part 1-  Basics">
            <a:extLst>
              <a:ext uri="{FF2B5EF4-FFF2-40B4-BE49-F238E27FC236}">
                <a16:creationId xmlns:a16="http://schemas.microsoft.com/office/drawing/2014/main" id="{DBB6EA58-3899-392C-495B-71A10F0F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950"/>
            <a:ext cx="121920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016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D7D4270-3123-458E-88F5-C1569F6C22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Поехали!</a:t>
            </a:r>
          </a:p>
        </p:txBody>
      </p:sp>
    </p:spTree>
    <p:extLst>
      <p:ext uri="{BB962C8B-B14F-4D97-AF65-F5344CB8AC3E}">
        <p14:creationId xmlns:p14="http://schemas.microsoft.com/office/powerpoint/2010/main" val="403861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2C5E81C-2BFC-EC56-8F59-8D65D548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Текущая ситуация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302F2D-ACAD-B8CD-3E38-9F4D79B6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951676"/>
            <a:ext cx="7573432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8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Нервная система человека</a:t>
            </a:r>
          </a:p>
        </p:txBody>
      </p:sp>
      <p:pic>
        <p:nvPicPr>
          <p:cNvPr id="1026" name="Picture 2" descr="Нервная система человека — Википедия">
            <a:extLst>
              <a:ext uri="{FF2B5EF4-FFF2-40B4-BE49-F238E27FC236}">
                <a16:creationId xmlns:a16="http://schemas.microsoft.com/office/drawing/2014/main" id="{6A7F17F3-3A77-CED8-236B-E7317BE2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76" y="1435100"/>
            <a:ext cx="3621249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83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Нервная система человека</a:t>
            </a:r>
          </a:p>
        </p:txBody>
      </p:sp>
      <p:pic>
        <p:nvPicPr>
          <p:cNvPr id="1026" name="Picture 2" descr="Нервная система человека — Википедия">
            <a:extLst>
              <a:ext uri="{FF2B5EF4-FFF2-40B4-BE49-F238E27FC236}">
                <a16:creationId xmlns:a16="http://schemas.microsoft.com/office/drawing/2014/main" id="{6A7F17F3-3A77-CED8-236B-E7317BE2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76" y="1435100"/>
            <a:ext cx="3621249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CE5E3-277B-6A9F-5371-144886D9010F}"/>
              </a:ext>
            </a:extLst>
          </p:cNvPr>
          <p:cNvSpPr txBox="1"/>
          <p:nvPr/>
        </p:nvSpPr>
        <p:spPr>
          <a:xfrm>
            <a:off x="7150101" y="3822700"/>
            <a:ext cx="1574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Сигналы от органов чувств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B6FEC-DC41-5173-62D0-C22F18B778B8}"/>
              </a:ext>
            </a:extLst>
          </p:cNvPr>
          <p:cNvSpPr txBox="1"/>
          <p:nvPr/>
        </p:nvSpPr>
        <p:spPr>
          <a:xfrm>
            <a:off x="9283701" y="3822700"/>
            <a:ext cx="1574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Сигналы к мышцам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16DF4-D857-D3B3-8BD5-6C195540B9EC}"/>
              </a:ext>
            </a:extLst>
          </p:cNvPr>
          <p:cNvSpPr txBox="1"/>
          <p:nvPr/>
        </p:nvSpPr>
        <p:spPr>
          <a:xfrm>
            <a:off x="8382001" y="2095500"/>
            <a:ext cx="157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Мозг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A27EB05-C843-B385-5901-8127149E523B}"/>
              </a:ext>
            </a:extLst>
          </p:cNvPr>
          <p:cNvCxnSpPr/>
          <p:nvPr/>
        </p:nvCxnSpPr>
        <p:spPr>
          <a:xfrm flipV="1">
            <a:off x="7696200" y="2641600"/>
            <a:ext cx="685801" cy="78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D78CC4D-EF38-C4E3-0F53-2428958DADE2}"/>
              </a:ext>
            </a:extLst>
          </p:cNvPr>
          <p:cNvCxnSpPr>
            <a:cxnSpLocks/>
          </p:cNvCxnSpPr>
          <p:nvPr/>
        </p:nvCxnSpPr>
        <p:spPr>
          <a:xfrm>
            <a:off x="9169400" y="2641600"/>
            <a:ext cx="590062" cy="78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78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B3AD224-C0F4-DBC6-8580-5D5D3897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7" y="1765299"/>
            <a:ext cx="4936273" cy="359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1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B3AD224-C0F4-DBC6-8580-5D5D3897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7" y="1765299"/>
            <a:ext cx="4936273" cy="359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6292A91-715E-8DA1-F155-F5DEF74457C1}"/>
              </a:ext>
            </a:extLst>
          </p:cNvPr>
          <p:cNvSpPr/>
          <p:nvPr/>
        </p:nvSpPr>
        <p:spPr>
          <a:xfrm>
            <a:off x="8636000" y="3560609"/>
            <a:ext cx="996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Тело нейрона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393C8F6-7A8A-A15F-A464-EC8816DF025F}"/>
              </a:ext>
            </a:extLst>
          </p:cNvPr>
          <p:cNvCxnSpPr>
            <a:stCxn id="3" idx="2"/>
          </p:cNvCxnSpPr>
          <p:nvPr/>
        </p:nvCxnSpPr>
        <p:spPr>
          <a:xfrm>
            <a:off x="9134231" y="4083829"/>
            <a:ext cx="0" cy="83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D21863-A1D5-A02B-534D-0804053CEF75}"/>
              </a:ext>
            </a:extLst>
          </p:cNvPr>
          <p:cNvSpPr txBox="1"/>
          <p:nvPr/>
        </p:nvSpPr>
        <p:spPr>
          <a:xfrm>
            <a:off x="9410701" y="4761011"/>
            <a:ext cx="157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Аксон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1DD001B-97AA-5517-9F5B-A0A3FF72FCCF}"/>
              </a:ext>
            </a:extLst>
          </p:cNvPr>
          <p:cNvCxnSpPr/>
          <p:nvPr/>
        </p:nvCxnSpPr>
        <p:spPr>
          <a:xfrm>
            <a:off x="8638931" y="2597929"/>
            <a:ext cx="0" cy="83107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0F6486C-2EBB-D682-9AE9-F702020BD0D0}"/>
              </a:ext>
            </a:extLst>
          </p:cNvPr>
          <p:cNvCxnSpPr/>
          <p:nvPr/>
        </p:nvCxnSpPr>
        <p:spPr>
          <a:xfrm>
            <a:off x="9140093" y="2597927"/>
            <a:ext cx="0" cy="83107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17490D7B-86EE-CCAD-9C48-C5AA6D987FBE}"/>
              </a:ext>
            </a:extLst>
          </p:cNvPr>
          <p:cNvCxnSpPr/>
          <p:nvPr/>
        </p:nvCxnSpPr>
        <p:spPr>
          <a:xfrm>
            <a:off x="9632462" y="2597927"/>
            <a:ext cx="0" cy="83107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3F3273-1960-FF19-AE4B-C8CBA942B847}"/>
              </a:ext>
            </a:extLst>
          </p:cNvPr>
          <p:cNvSpPr txBox="1"/>
          <p:nvPr/>
        </p:nvSpPr>
        <p:spPr>
          <a:xfrm>
            <a:off x="9861064" y="3121221"/>
            <a:ext cx="157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Дендриты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35EEC74-8C73-2AB9-D52B-18C902DA202A}"/>
              </a:ext>
            </a:extLst>
          </p:cNvPr>
          <p:cNvSpPr/>
          <p:nvPr/>
        </p:nvSpPr>
        <p:spPr>
          <a:xfrm>
            <a:off x="8564000" y="2460124"/>
            <a:ext cx="144000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5FE403D-E009-F300-4188-96A6F90975ED}"/>
              </a:ext>
            </a:extLst>
          </p:cNvPr>
          <p:cNvSpPr/>
          <p:nvPr/>
        </p:nvSpPr>
        <p:spPr>
          <a:xfrm>
            <a:off x="9062231" y="2445896"/>
            <a:ext cx="144000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9C2E667-1D6E-3C87-44BC-03F22E7498C9}"/>
              </a:ext>
            </a:extLst>
          </p:cNvPr>
          <p:cNvSpPr/>
          <p:nvPr/>
        </p:nvSpPr>
        <p:spPr>
          <a:xfrm>
            <a:off x="9560462" y="2445896"/>
            <a:ext cx="144000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C8DAE8C-209D-2AF0-96A2-BFDF0F378B0A}"/>
              </a:ext>
            </a:extLst>
          </p:cNvPr>
          <p:cNvCxnSpPr/>
          <p:nvPr/>
        </p:nvCxnSpPr>
        <p:spPr>
          <a:xfrm>
            <a:off x="8636000" y="1614825"/>
            <a:ext cx="0" cy="83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C12EE8B-3AFF-BE7A-2792-60041DC01534}"/>
              </a:ext>
            </a:extLst>
          </p:cNvPr>
          <p:cNvCxnSpPr/>
          <p:nvPr/>
        </p:nvCxnSpPr>
        <p:spPr>
          <a:xfrm>
            <a:off x="9134231" y="1614824"/>
            <a:ext cx="0" cy="83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586BBD3-15E6-6BAD-85A8-2F0612C8F180}"/>
              </a:ext>
            </a:extLst>
          </p:cNvPr>
          <p:cNvCxnSpPr/>
          <p:nvPr/>
        </p:nvCxnSpPr>
        <p:spPr>
          <a:xfrm>
            <a:off x="9632462" y="1614823"/>
            <a:ext cx="0" cy="83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03854E-5356-3C3A-0CC2-F858C634F5D7}"/>
              </a:ext>
            </a:extLst>
          </p:cNvPr>
          <p:cNvSpPr txBox="1"/>
          <p:nvPr/>
        </p:nvSpPr>
        <p:spPr>
          <a:xfrm>
            <a:off x="10020594" y="1835379"/>
            <a:ext cx="1574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Аксоны других нейронов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48F776-A7EE-7F24-5AFE-F120DB77D22A}"/>
              </a:ext>
            </a:extLst>
          </p:cNvPr>
          <p:cNvSpPr txBox="1"/>
          <p:nvPr/>
        </p:nvSpPr>
        <p:spPr>
          <a:xfrm>
            <a:off x="6930322" y="2256286"/>
            <a:ext cx="157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Синапсы</a:t>
            </a:r>
          </a:p>
        </p:txBody>
      </p:sp>
    </p:spTree>
    <p:extLst>
      <p:ext uri="{BB962C8B-B14F-4D97-AF65-F5344CB8AC3E}">
        <p14:creationId xmlns:p14="http://schemas.microsoft.com/office/powerpoint/2010/main" val="3693735107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799</Words>
  <Application>Microsoft Office PowerPoint</Application>
  <PresentationFormat>Широкоэкранный</PresentationFormat>
  <Paragraphs>406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Montserrat</vt:lpstr>
      <vt:lpstr>Arial</vt:lpstr>
      <vt:lpstr>Calibri</vt:lpstr>
      <vt:lpstr>Cambria Math</vt:lpstr>
      <vt:lpstr>Шаблон МИФИ</vt:lpstr>
      <vt:lpstr>Презентация PowerPoint</vt:lpstr>
      <vt:lpstr>Развитие технологий машинного обучения</vt:lpstr>
      <vt:lpstr>Общий принцип развития</vt:lpstr>
      <vt:lpstr>Нейронные сети и история</vt:lpstr>
      <vt:lpstr>Текущая ситуация</vt:lpstr>
      <vt:lpstr>Нервная система человека</vt:lpstr>
      <vt:lpstr>Нервная система человека</vt:lpstr>
      <vt:lpstr>Нейрон</vt:lpstr>
      <vt:lpstr>Нейрон</vt:lpstr>
      <vt:lpstr>Нейрон</vt:lpstr>
      <vt:lpstr>Нейроны в пространстве</vt:lpstr>
      <vt:lpstr>Нейроны в пространстве</vt:lpstr>
      <vt:lpstr>Нейроны и логические функции - Не</vt:lpstr>
      <vt:lpstr>Нейроны и логические функции - Не</vt:lpstr>
      <vt:lpstr>Нейроны и логические функции - И</vt:lpstr>
      <vt:lpstr>Нейроны и логические функции - И</vt:lpstr>
      <vt:lpstr>Нейроны и логические функции - И</vt:lpstr>
      <vt:lpstr>Нейроны и логические функции - И</vt:lpstr>
      <vt:lpstr>Нейроны и логические функции - ИЛИ</vt:lpstr>
      <vt:lpstr>Нейроны и логические функции - ИЛИ</vt:lpstr>
      <vt:lpstr>Нейроны и логические функции - И</vt:lpstr>
      <vt:lpstr>Нейроны и логические функции - И</vt:lpstr>
      <vt:lpstr>Нейроны и логические функции - XOR</vt:lpstr>
      <vt:lpstr>Нейроны и логические функции - XOR</vt:lpstr>
      <vt:lpstr>Нейроны и логические функции - XOR</vt:lpstr>
      <vt:lpstr>Нейроны и логические функции - XOR</vt:lpstr>
      <vt:lpstr>Нейроны и логические функции</vt:lpstr>
      <vt:lpstr>Нейроны и логические функции</vt:lpstr>
      <vt:lpstr>Линейные нейроны</vt:lpstr>
      <vt:lpstr>Нелинейные нейроны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Свёрточные сети</vt:lpstr>
      <vt:lpstr>Рекуррентные сети</vt:lpstr>
      <vt:lpstr>Механизм внимания</vt:lpstr>
      <vt:lpstr>Графовые сети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Алексей Егоров</cp:lastModifiedBy>
  <cp:revision>45</cp:revision>
  <dcterms:created xsi:type="dcterms:W3CDTF">2020-05-28T16:18:16Z</dcterms:created>
  <dcterms:modified xsi:type="dcterms:W3CDTF">2024-02-05T19:40:37Z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